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notesSlides/notesSlide11.xml" ContentType="application/vnd.openxmlformats-officedocument.presentationml.notesSlide+xml"/>
  <Override PartName="/ppt/charts/chart9.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0.xml" ContentType="application/vnd.openxmlformats-officedocument.drawingml.chart+xml"/>
  <Override PartName="/ppt/notesSlides/notesSlide15.xml" ContentType="application/vnd.openxmlformats-officedocument.presentationml.notesSlide+xml"/>
  <Override PartName="/ppt/charts/chart11.xml" ContentType="application/vnd.openxmlformats-officedocument.drawingml.chart+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326" r:id="rId2"/>
    <p:sldId id="367" r:id="rId3"/>
    <p:sldId id="329" r:id="rId4"/>
    <p:sldId id="368" r:id="rId5"/>
    <p:sldId id="336" r:id="rId6"/>
    <p:sldId id="355" r:id="rId7"/>
    <p:sldId id="356" r:id="rId8"/>
    <p:sldId id="357" r:id="rId9"/>
    <p:sldId id="358" r:id="rId10"/>
    <p:sldId id="359" r:id="rId11"/>
    <p:sldId id="360" r:id="rId12"/>
    <p:sldId id="361" r:id="rId13"/>
    <p:sldId id="363" r:id="rId14"/>
    <p:sldId id="365" r:id="rId15"/>
    <p:sldId id="369" r:id="rId16"/>
    <p:sldId id="366" r:id="rId17"/>
    <p:sldId id="354" r:id="rId1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Scala-Regular" charset="0"/>
        <a:ea typeface="+mn-ea"/>
        <a:cs typeface="+mn-cs"/>
      </a:defRPr>
    </a:lvl1pPr>
    <a:lvl2pPr marL="457200" algn="l" rtl="0" fontAlgn="base">
      <a:spcBef>
        <a:spcPct val="0"/>
      </a:spcBef>
      <a:spcAft>
        <a:spcPct val="0"/>
      </a:spcAft>
      <a:defRPr sz="2400" kern="1200">
        <a:solidFill>
          <a:schemeClr val="tx1"/>
        </a:solidFill>
        <a:latin typeface="Scala-Regular" charset="0"/>
        <a:ea typeface="+mn-ea"/>
        <a:cs typeface="+mn-cs"/>
      </a:defRPr>
    </a:lvl2pPr>
    <a:lvl3pPr marL="914400" algn="l" rtl="0" fontAlgn="base">
      <a:spcBef>
        <a:spcPct val="0"/>
      </a:spcBef>
      <a:spcAft>
        <a:spcPct val="0"/>
      </a:spcAft>
      <a:defRPr sz="2400" kern="1200">
        <a:solidFill>
          <a:schemeClr val="tx1"/>
        </a:solidFill>
        <a:latin typeface="Scala-Regular" charset="0"/>
        <a:ea typeface="+mn-ea"/>
        <a:cs typeface="+mn-cs"/>
      </a:defRPr>
    </a:lvl3pPr>
    <a:lvl4pPr marL="1371600" algn="l" rtl="0" fontAlgn="base">
      <a:spcBef>
        <a:spcPct val="0"/>
      </a:spcBef>
      <a:spcAft>
        <a:spcPct val="0"/>
      </a:spcAft>
      <a:defRPr sz="2400" kern="1200">
        <a:solidFill>
          <a:schemeClr val="tx1"/>
        </a:solidFill>
        <a:latin typeface="Scala-Regular" charset="0"/>
        <a:ea typeface="+mn-ea"/>
        <a:cs typeface="+mn-cs"/>
      </a:defRPr>
    </a:lvl4pPr>
    <a:lvl5pPr marL="1828800" algn="l" rtl="0" fontAlgn="base">
      <a:spcBef>
        <a:spcPct val="0"/>
      </a:spcBef>
      <a:spcAft>
        <a:spcPct val="0"/>
      </a:spcAft>
      <a:defRPr sz="2400" kern="1200">
        <a:solidFill>
          <a:schemeClr val="tx1"/>
        </a:solidFill>
        <a:latin typeface="Scala-Regular" charset="0"/>
        <a:ea typeface="+mn-ea"/>
        <a:cs typeface="+mn-cs"/>
      </a:defRPr>
    </a:lvl5pPr>
    <a:lvl6pPr marL="2286000" algn="l" defTabSz="457200" rtl="0" eaLnBrk="1" latinLnBrk="0" hangingPunct="1">
      <a:defRPr sz="2400" kern="1200">
        <a:solidFill>
          <a:schemeClr val="tx1"/>
        </a:solidFill>
        <a:latin typeface="Scala-Regular" charset="0"/>
        <a:ea typeface="+mn-ea"/>
        <a:cs typeface="+mn-cs"/>
      </a:defRPr>
    </a:lvl6pPr>
    <a:lvl7pPr marL="2743200" algn="l" defTabSz="457200" rtl="0" eaLnBrk="1" latinLnBrk="0" hangingPunct="1">
      <a:defRPr sz="2400" kern="1200">
        <a:solidFill>
          <a:schemeClr val="tx1"/>
        </a:solidFill>
        <a:latin typeface="Scala-Regular" charset="0"/>
        <a:ea typeface="+mn-ea"/>
        <a:cs typeface="+mn-cs"/>
      </a:defRPr>
    </a:lvl7pPr>
    <a:lvl8pPr marL="3200400" algn="l" defTabSz="457200" rtl="0" eaLnBrk="1" latinLnBrk="0" hangingPunct="1">
      <a:defRPr sz="2400" kern="1200">
        <a:solidFill>
          <a:schemeClr val="tx1"/>
        </a:solidFill>
        <a:latin typeface="Scala-Regular" charset="0"/>
        <a:ea typeface="+mn-ea"/>
        <a:cs typeface="+mn-cs"/>
      </a:defRPr>
    </a:lvl8pPr>
    <a:lvl9pPr marL="3657600" algn="l" defTabSz="457200" rtl="0" eaLnBrk="1" latinLnBrk="0" hangingPunct="1">
      <a:defRPr sz="2400" kern="1200">
        <a:solidFill>
          <a:schemeClr val="tx1"/>
        </a:solidFill>
        <a:latin typeface="Scala-Regular"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3384AE"/>
    <a:srgbClr val="DBD3CB"/>
    <a:srgbClr val="FFFFEB"/>
    <a:srgbClr val="FCFEE8"/>
    <a:srgbClr val="FFFFEF"/>
    <a:srgbClr val="FEFEE2"/>
    <a:srgbClr val="EBE8D1"/>
    <a:srgbClr val="DDDDDD"/>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48343" autoAdjust="0"/>
  </p:normalViewPr>
  <p:slideViewPr>
    <p:cSldViewPr snapToGrid="0">
      <p:cViewPr>
        <p:scale>
          <a:sx n="126" d="100"/>
          <a:sy n="126" d="100"/>
        </p:scale>
        <p:origin x="-1194"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2532"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ourageous\Administration\Executive\CRR\Dissemination-Outreach\Remarks%20-%20PowerPoint%20Presentations\2014\Alicia%20-%20SLGE%20-%20June\CSLGE%20Presentation.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ourageous\Administration\Executive\CRR\State_and_Local\Issuesinbrief\9_POBs\2014_BriefUpdate\POB_Project\ExcelFiles\excel%20files%20used%20in%20brief\Regression%20update%202014%20(used%20in%20brief)_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ourageous\Administration\Executive\CRR\State_and_Local\Issuesinbrief\9_POBs\2014_BriefUpdate\POB_Project\ExcelFiles\excel%20files%20used%20in%20brief\POB%20Analysis_JP%20figures_2013Update_new_weigh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ourageous\Administration\Executive\CRR\Publications\Issues%20in%20Brief\SLP39%20Funding%20update\FundingUpdate2013.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ourageous\Administration\Executive\CRR\Publications\Issues%20in%20Brief\SLP30%20Russell%20Sage\Figures%204-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ourageous\Administration\Executive\CRR\State_and_Local\Issuesinbrief\9_POBs\2014_BriefUpdate\POB_Project\ExcelFiles\excel%20files%20used%20in%20brief\POB_SummaryTabulations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ourageous\Administration\Executive\CRR\State_and_Local\Issuesinbrief\9_POBs\2014_BriefUpdate\POB_Project\ExcelFiles\excel%20files%20used%20in%20brief\POB_SummaryTabulations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ourageous\Administration\Executive\CRR\State_and_Local\Issuesinbrief\9_POBs\Update\POB_Project\POB_SummaryTabulation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ourageous\Administration\Executive\CRR\State_and_Local\Issuesinbrief\9_POBs\2014_BriefUpdate\POB_Project\ExcelFiles\excel%20files%20used%20in%20brief\POB_SummaryTabulations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ourageous.bc.edu\administration\Executive\CRR\State_and_Local\Issuesinbrief\9_POBs\2014_BriefUpdate\POB_Project\ExcelFiles\excel%20files%20used%20in%20brief\POB_SummaryTabulations3_RemoveNJDuplicateIssue199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36469370682606"/>
          <c:y val="2.9749851941679121E-2"/>
          <c:w val="0.87428783902012264"/>
          <c:h val="0.90159589864351064"/>
        </c:manualLayout>
      </c:layout>
      <c:barChart>
        <c:barDir val="col"/>
        <c:grouping val="clustered"/>
        <c:varyColors val="0"/>
        <c:ser>
          <c:idx val="0"/>
          <c:order val="0"/>
          <c:spPr>
            <a:solidFill>
              <a:srgbClr val="800000"/>
            </a:solidFill>
            <a:ln w="3175">
              <a:solidFill>
                <a:schemeClr val="tx1"/>
              </a:solidFill>
            </a:ln>
          </c:spPr>
          <c:invertIfNegative val="0"/>
          <c:dPt>
            <c:idx val="13"/>
            <c:invertIfNegative val="0"/>
            <c:bubble3D val="0"/>
            <c:spPr>
              <a:solidFill>
                <a:srgbClr val="800000"/>
              </a:solidFill>
              <a:ln w="3175">
                <a:solidFill>
                  <a:schemeClr val="tx1"/>
                </a:solidFill>
              </a:ln>
              <a:effectLst/>
            </c:spPr>
          </c:dPt>
          <c:dPt>
            <c:idx val="16"/>
            <c:invertIfNegative val="0"/>
            <c:bubble3D val="0"/>
            <c:spPr>
              <a:pattFill prst="wdUpDiag">
                <a:fgClr>
                  <a:srgbClr val="800000"/>
                </a:fgClr>
                <a:bgClr>
                  <a:schemeClr val="bg1"/>
                </a:bgClr>
              </a:pattFill>
              <a:ln w="3175">
                <a:solidFill>
                  <a:schemeClr val="tx1"/>
                </a:solidFill>
              </a:ln>
            </c:spPr>
          </c:dPt>
          <c:dLbls>
            <c:dLbl>
              <c:idx val="0"/>
              <c:layout>
                <c:manualLayout>
                  <c:x val="7.6923076923076806E-3"/>
                  <c:y val="7.9365079365078996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0897435897435897E-2"/>
                  <c:y val="3.968253968253968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7.6923076923077396E-3"/>
                  <c:y val="7.9365079365079274E-3"/>
                </c:manualLayout>
              </c:layout>
              <c:showLegendKey val="0"/>
              <c:showVal val="1"/>
              <c:showCatName val="0"/>
              <c:showSerName val="0"/>
              <c:showPercent val="0"/>
              <c:showBubbleSize val="0"/>
              <c:extLst>
                <c:ext xmlns:c15="http://schemas.microsoft.com/office/drawing/2012/chart" uri="{CE6537A1-D6FC-4f65-9D91-7224C49458BB}"/>
              </c:extLst>
            </c:dLbl>
            <c:dLbl>
              <c:idx val="9"/>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7.6923076923076927E-3"/>
                  <c:y val="7.9365079365079361E-3"/>
                </c:manualLayout>
              </c:layout>
              <c:showLegendKey val="0"/>
              <c:showVal val="1"/>
              <c:showCatName val="0"/>
              <c:showSerName val="0"/>
              <c:showPercent val="0"/>
              <c:showBubbleSize val="0"/>
              <c:extLst>
                <c:ext xmlns:c15="http://schemas.microsoft.com/office/drawing/2012/chart" uri="{CE6537A1-D6FC-4f65-9D91-7224C49458BB}"/>
              </c:extLst>
            </c:dLbl>
            <c:dLbl>
              <c:idx val="15"/>
              <c:layout>
                <c:manualLayout>
                  <c:x val="-7.6923076923076927E-3"/>
                  <c:y val="3.968253968253968E-3"/>
                </c:manualLayout>
              </c:layout>
              <c:showLegendKey val="0"/>
              <c:showVal val="1"/>
              <c:showCatName val="0"/>
              <c:showSerName val="0"/>
              <c:showPercent val="0"/>
              <c:showBubbleSize val="0"/>
              <c:extLst>
                <c:ext xmlns:c15="http://schemas.microsoft.com/office/drawing/2012/chart" uri="{CE6537A1-D6FC-4f65-9D91-7224C49458BB}"/>
              </c:extLst>
            </c:dLbl>
            <c:dLbl>
              <c:idx val="16"/>
              <c:layout>
                <c:manualLayout>
                  <c:x val="7.6923076923076927E-3"/>
                  <c:y val="-3.637524116577141E-17"/>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'Slide 1 - S&amp;L Funding History'!$K$3:$K$19</c:f>
              <c:numCache>
                <c:formatCode>General</c:formatCode>
                <c:ptCount val="17"/>
                <c:pt idx="0">
                  <c:v>1994</c:v>
                </c:pt>
                <c:pt idx="1">
                  <c:v>1996</c:v>
                </c:pt>
                <c:pt idx="2">
                  <c:v>1998</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numCache>
            </c:numRef>
          </c:cat>
          <c:val>
            <c:numRef>
              <c:f>'Slide 1 - S&amp;L Funding History'!$L$3:$L$19</c:f>
              <c:numCache>
                <c:formatCode>General</c:formatCode>
                <c:ptCount val="17"/>
                <c:pt idx="0">
                  <c:v>84.868880000000004</c:v>
                </c:pt>
                <c:pt idx="1">
                  <c:v>87.626850000000005</c:v>
                </c:pt>
                <c:pt idx="2">
                  <c:v>95.967960000000005</c:v>
                </c:pt>
                <c:pt idx="3">
                  <c:v>102.6871</c:v>
                </c:pt>
                <c:pt idx="4">
                  <c:v>102.52402185716399</c:v>
                </c:pt>
                <c:pt idx="5">
                  <c:v>94.348949721618951</c:v>
                </c:pt>
                <c:pt idx="6">
                  <c:v>89.221022764952778</c:v>
                </c:pt>
                <c:pt idx="7">
                  <c:v>87.180716121789814</c:v>
                </c:pt>
                <c:pt idx="8">
                  <c:v>85.691960395495897</c:v>
                </c:pt>
                <c:pt idx="9">
                  <c:v>85.555654279643875</c:v>
                </c:pt>
                <c:pt idx="10">
                  <c:v>86.594401471414386</c:v>
                </c:pt>
                <c:pt idx="11">
                  <c:v>83.610806456513657</c:v>
                </c:pt>
                <c:pt idx="12">
                  <c:v>78.547173403855084</c:v>
                </c:pt>
                <c:pt idx="13">
                  <c:v>75.927812931820682</c:v>
                </c:pt>
                <c:pt idx="14">
                  <c:v>74.18730018809913</c:v>
                </c:pt>
                <c:pt idx="15">
                  <c:v>72.483797682313735</c:v>
                </c:pt>
                <c:pt idx="16">
                  <c:v>71.971031377174427</c:v>
                </c:pt>
              </c:numCache>
            </c:numRef>
          </c:val>
        </c:ser>
        <c:dLbls>
          <c:showLegendKey val="0"/>
          <c:showVal val="0"/>
          <c:showCatName val="0"/>
          <c:showSerName val="0"/>
          <c:showPercent val="0"/>
          <c:showBubbleSize val="0"/>
        </c:dLbls>
        <c:gapWidth val="150"/>
        <c:axId val="35071488"/>
        <c:axId val="35073024"/>
      </c:barChart>
      <c:catAx>
        <c:axId val="35071488"/>
        <c:scaling>
          <c:orientation val="minMax"/>
        </c:scaling>
        <c:delete val="0"/>
        <c:axPos val="b"/>
        <c:numFmt formatCode="General" sourceLinked="1"/>
        <c:majorTickMark val="out"/>
        <c:minorTickMark val="none"/>
        <c:tickLblPos val="nextTo"/>
        <c:spPr>
          <a:noFill/>
          <a:ln w="3175" cap="flat" cmpd="sng" algn="ctr">
            <a:solidFill>
              <a:schemeClr val="bg1">
                <a:lumMod val="50000"/>
              </a:schemeClr>
            </a:solidFill>
            <a:round/>
          </a:ln>
          <a:effectLst/>
        </c:spPr>
        <c:txPr>
          <a:bodyPr rot="-2700000" vert="horz"/>
          <a:lstStyle/>
          <a:p>
            <a:pPr>
              <a:defRPr/>
            </a:pPr>
            <a:endParaRPr lang="en-US"/>
          </a:p>
        </c:txPr>
        <c:crossAx val="35073024"/>
        <c:crosses val="autoZero"/>
        <c:auto val="1"/>
        <c:lblAlgn val="ctr"/>
        <c:lblOffset val="100"/>
        <c:tickLblSkip val="2"/>
        <c:tickMarkSkip val="2"/>
        <c:noMultiLvlLbl val="0"/>
      </c:catAx>
      <c:valAx>
        <c:axId val="35073024"/>
        <c:scaling>
          <c:orientation val="minMax"/>
        </c:scaling>
        <c:delete val="0"/>
        <c:axPos val="l"/>
        <c:majorGridlines>
          <c:spPr>
            <a:ln w="3175" cap="flat" cmpd="sng" algn="ctr">
              <a:solidFill>
                <a:schemeClr val="bg1">
                  <a:lumMod val="50000"/>
                </a:schemeClr>
              </a:solidFill>
              <a:round/>
            </a:ln>
            <a:effectLst/>
          </c:spPr>
        </c:majorGridlines>
        <c:numFmt formatCode="0%" sourceLinked="0"/>
        <c:majorTickMark val="out"/>
        <c:minorTickMark val="none"/>
        <c:tickLblPos val="nextTo"/>
        <c:spPr>
          <a:noFill/>
          <a:ln w="3175">
            <a:solidFill>
              <a:schemeClr val="bg1">
                <a:lumMod val="50000"/>
              </a:schemeClr>
            </a:solidFill>
          </a:ln>
          <a:effectLst/>
        </c:spPr>
        <c:txPr>
          <a:bodyPr rot="-60000000" vert="horz"/>
          <a:lstStyle/>
          <a:p>
            <a:pPr>
              <a:defRPr/>
            </a:pPr>
            <a:endParaRPr lang="en-US"/>
          </a:p>
        </c:txPr>
        <c:crossAx val="35071488"/>
        <c:crosses val="autoZero"/>
        <c:crossBetween val="between"/>
        <c:dispUnits>
          <c:builtInUnit val="hundreds"/>
        </c:dispUnits>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611242344707015"/>
          <c:y val="1.1904761904761921E-2"/>
          <c:w val="0.47334044181977253"/>
          <c:h val="0.86777788713910764"/>
        </c:manualLayout>
      </c:layout>
      <c:barChart>
        <c:barDir val="bar"/>
        <c:grouping val="clustered"/>
        <c:varyColors val="0"/>
        <c:ser>
          <c:idx val="0"/>
          <c:order val="0"/>
          <c:spPr>
            <a:solidFill>
              <a:srgbClr val="800000"/>
            </a:solidFill>
            <a:ln w="3175">
              <a:solidFill>
                <a:schemeClr val="tx1"/>
              </a:solidFill>
            </a:ln>
          </c:spPr>
          <c:invertIfNegative val="0"/>
          <c:dPt>
            <c:idx val="1"/>
            <c:invertIfNegative val="0"/>
            <c:bubble3D val="0"/>
          </c:dPt>
          <c:dPt>
            <c:idx val="3"/>
            <c:invertIfNegative val="0"/>
            <c:bubble3D val="0"/>
          </c:dPt>
          <c:dPt>
            <c:idx val="4"/>
            <c:invertIfNegative val="0"/>
            <c:bubble3D val="0"/>
          </c:dPt>
          <c:dPt>
            <c:idx val="6"/>
            <c:invertIfNegative val="0"/>
            <c:bubble3D val="0"/>
          </c:dPt>
          <c:dPt>
            <c:idx val="8"/>
            <c:invertIfNegative val="0"/>
            <c:bubble3D val="0"/>
          </c:dPt>
          <c:dLbls>
            <c:dLbl>
              <c:idx val="2"/>
              <c:layout>
                <c:manualLayout>
                  <c:x val="6.0977210165802445E-3"/>
                  <c:y val="-6.2866393197856259E-7"/>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2.0326803661737405E-3"/>
                  <c:y val="-3.9920159680638719E-3"/>
                </c:manualLayout>
              </c:layout>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'6.17.14 regression'!$D$8:$D$16</c:f>
              <c:strCache>
                <c:ptCount val="9"/>
                <c:pt idx="0">
                  <c:v>Self-administered plan</c:v>
                </c:pt>
                <c:pt idx="1">
                  <c:v>Total employees</c:v>
                </c:pt>
                <c:pt idx="2">
                  <c:v>Spread</c:v>
                </c:pt>
                <c:pt idx="3">
                  <c:v>10 year Treasury Bond</c:v>
                </c:pt>
                <c:pt idx="4">
                  <c:v>Unemployment rate</c:v>
                </c:pt>
                <c:pt idx="5">
                  <c:v>Carry deficit</c:v>
                </c:pt>
                <c:pt idx="6">
                  <c:v>Cash/revenue</c:v>
                </c:pt>
                <c:pt idx="7">
                  <c:v>Debt/revenue</c:v>
                </c:pt>
                <c:pt idx="8">
                  <c:v>Contributions/revenue</c:v>
                </c:pt>
              </c:strCache>
            </c:strRef>
          </c:cat>
          <c:val>
            <c:numRef>
              <c:f>'6.17.14 regression'!$P$8:$P$16</c:f>
              <c:numCache>
                <c:formatCode>0.0000%</c:formatCode>
                <c:ptCount val="9"/>
                <c:pt idx="0">
                  <c:v>2.8632100000000001E-3</c:v>
                </c:pt>
                <c:pt idx="1">
                  <c:v>3.4759999999999999E-5</c:v>
                </c:pt>
                <c:pt idx="2">
                  <c:v>2.6958000000000006E-4</c:v>
                </c:pt>
                <c:pt idx="3">
                  <c:v>-2.5027199999999999E-3</c:v>
                </c:pt>
                <c:pt idx="4">
                  <c:v>1.8515000000000003E-4</c:v>
                </c:pt>
                <c:pt idx="5">
                  <c:v>5.0112000000000008E-4</c:v>
                </c:pt>
                <c:pt idx="6">
                  <c:v>-3.0263000000000002E-4</c:v>
                </c:pt>
                <c:pt idx="7">
                  <c:v>3.0177999999999997E-4</c:v>
                </c:pt>
                <c:pt idx="8">
                  <c:v>2.6788000000000007E-4</c:v>
                </c:pt>
              </c:numCache>
            </c:numRef>
          </c:val>
        </c:ser>
        <c:dLbls>
          <c:showLegendKey val="0"/>
          <c:showVal val="0"/>
          <c:showCatName val="0"/>
          <c:showSerName val="0"/>
          <c:showPercent val="0"/>
          <c:showBubbleSize val="0"/>
        </c:dLbls>
        <c:gapWidth val="92"/>
        <c:overlap val="60"/>
        <c:axId val="35623680"/>
        <c:axId val="35625216"/>
      </c:barChart>
      <c:catAx>
        <c:axId val="35623680"/>
        <c:scaling>
          <c:orientation val="minMax"/>
        </c:scaling>
        <c:delete val="0"/>
        <c:axPos val="l"/>
        <c:numFmt formatCode="General" sourceLinked="0"/>
        <c:majorTickMark val="out"/>
        <c:minorTickMark val="none"/>
        <c:tickLblPos val="low"/>
        <c:spPr>
          <a:ln w="3175">
            <a:solidFill>
              <a:srgbClr val="7F7F7F"/>
            </a:solidFill>
          </a:ln>
        </c:spPr>
        <c:crossAx val="35625216"/>
        <c:crosses val="autoZero"/>
        <c:auto val="1"/>
        <c:lblAlgn val="ctr"/>
        <c:lblOffset val="300"/>
        <c:noMultiLvlLbl val="0"/>
      </c:catAx>
      <c:valAx>
        <c:axId val="35625216"/>
        <c:scaling>
          <c:orientation val="minMax"/>
        </c:scaling>
        <c:delete val="0"/>
        <c:axPos val="b"/>
        <c:majorGridlines>
          <c:spPr>
            <a:ln w="3175">
              <a:solidFill>
                <a:srgbClr val="7F7F7F"/>
              </a:solidFill>
            </a:ln>
          </c:spPr>
        </c:majorGridlines>
        <c:numFmt formatCode="0.00%" sourceLinked="0"/>
        <c:majorTickMark val="out"/>
        <c:minorTickMark val="none"/>
        <c:tickLblPos val="nextTo"/>
        <c:spPr>
          <a:ln w="3175">
            <a:solidFill>
              <a:schemeClr val="bg1">
                <a:lumMod val="50000"/>
              </a:schemeClr>
            </a:solidFill>
          </a:ln>
        </c:spPr>
        <c:crossAx val="35623680"/>
        <c:crosses val="autoZero"/>
        <c:crossBetween val="between"/>
      </c:valAx>
      <c:spPr>
        <a:noFill/>
        <a:ln>
          <a:solidFill>
            <a:schemeClr val="bg1">
              <a:lumMod val="50000"/>
            </a:schemeClr>
          </a:solidFill>
        </a:ln>
      </c:spPr>
    </c:plotArea>
    <c:plotVisOnly val="1"/>
    <c:dispBlanksAs val="gap"/>
    <c:showDLblsOverMax val="0"/>
  </c:chart>
  <c:spPr>
    <a:noFill/>
    <a:ln>
      <a:noFill/>
    </a:ln>
  </c:spPr>
  <c:txPr>
    <a:bodyPr/>
    <a:lstStyle/>
    <a:p>
      <a:pPr>
        <a:defRPr sz="1200">
          <a:latin typeface="Times New Roman" pitchFamily="18" charset="0"/>
          <a:cs typeface="Times New Roman" pitchFamily="18"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800000"/>
            </a:solidFill>
            <a:ln>
              <a:solidFill>
                <a:schemeClr val="tx1"/>
              </a:solidFill>
            </a:ln>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'Figure 4'!$R$20:$T$20</c:f>
              <c:strCache>
                <c:ptCount val="3"/>
                <c:pt idx="0">
                  <c:v>1992-2007</c:v>
                </c:pt>
                <c:pt idx="1">
                  <c:v>1992-2009</c:v>
                </c:pt>
                <c:pt idx="2">
                  <c:v>1992-2014</c:v>
                </c:pt>
              </c:strCache>
            </c:strRef>
          </c:cat>
          <c:val>
            <c:numRef>
              <c:f>'Figure 4'!$R$21:$T$21</c:f>
              <c:numCache>
                <c:formatCode>General</c:formatCode>
                <c:ptCount val="3"/>
                <c:pt idx="0">
                  <c:v>7.8256829010535291E-3</c:v>
                </c:pt>
                <c:pt idx="1">
                  <c:v>-2.5899552501707307E-2</c:v>
                </c:pt>
                <c:pt idx="2">
                  <c:v>1.5116469506966891E-2</c:v>
                </c:pt>
              </c:numCache>
            </c:numRef>
          </c:val>
        </c:ser>
        <c:dLbls>
          <c:showLegendKey val="0"/>
          <c:showVal val="0"/>
          <c:showCatName val="0"/>
          <c:showSerName val="0"/>
          <c:showPercent val="0"/>
          <c:showBubbleSize val="0"/>
        </c:dLbls>
        <c:gapWidth val="150"/>
        <c:axId val="35719424"/>
        <c:axId val="35725312"/>
      </c:barChart>
      <c:catAx>
        <c:axId val="35719424"/>
        <c:scaling>
          <c:orientation val="minMax"/>
        </c:scaling>
        <c:delete val="0"/>
        <c:axPos val="b"/>
        <c:numFmt formatCode="General" sourceLinked="0"/>
        <c:majorTickMark val="in"/>
        <c:minorTickMark val="none"/>
        <c:tickLblPos val="nextTo"/>
        <c:crossAx val="35725312"/>
        <c:crosses val="autoZero"/>
        <c:auto val="1"/>
        <c:lblAlgn val="ctr"/>
        <c:lblOffset val="100"/>
        <c:noMultiLvlLbl val="0"/>
      </c:catAx>
      <c:valAx>
        <c:axId val="35725312"/>
        <c:scaling>
          <c:orientation val="minMax"/>
        </c:scaling>
        <c:delete val="0"/>
        <c:axPos val="l"/>
        <c:majorGridlines/>
        <c:numFmt formatCode="0%" sourceLinked="0"/>
        <c:majorTickMark val="out"/>
        <c:minorTickMark val="none"/>
        <c:tickLblPos val="nextTo"/>
        <c:crossAx val="35719424"/>
        <c:crosses val="autoZero"/>
        <c:crossBetween val="between"/>
        <c:majorUnit val="1.0000000000000002E-2"/>
      </c:valAx>
      <c:spPr>
        <a:noFill/>
      </c:spPr>
    </c:plotArea>
    <c:plotVisOnly val="1"/>
    <c:dispBlanksAs val="gap"/>
    <c:showDLblsOverMax val="0"/>
  </c:chart>
  <c:spPr>
    <a:noFill/>
    <a:ln>
      <a:noFill/>
    </a:ln>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886482939632541E-2"/>
          <c:y val="2.2814204299228952E-2"/>
          <c:w val="0.88428958880139985"/>
          <c:h val="0.90159589864351064"/>
        </c:manualLayout>
      </c:layout>
      <c:barChart>
        <c:barDir val="col"/>
        <c:grouping val="clustered"/>
        <c:varyColors val="0"/>
        <c:ser>
          <c:idx val="0"/>
          <c:order val="0"/>
          <c:tx>
            <c:strRef>
              <c:f>'Aggregate ARC Data'!$F$1</c:f>
              <c:strCache>
                <c:ptCount val="1"/>
                <c:pt idx="0">
                  <c:v>ARC/Payroll</c:v>
                </c:pt>
              </c:strCache>
            </c:strRef>
          </c:tx>
          <c:spPr>
            <a:solidFill>
              <a:srgbClr val="800000"/>
            </a:solidFill>
            <a:ln w="3175">
              <a:solidFill>
                <a:schemeClr val="tx1"/>
              </a:solidFill>
            </a:ln>
            <a:effectLst/>
          </c:spPr>
          <c:invertIfNegative val="0"/>
          <c:dPt>
            <c:idx val="12"/>
            <c:invertIfNegative val="0"/>
            <c:bubble3D val="0"/>
            <c:spPr>
              <a:pattFill prst="wdUpDiag">
                <a:fgClr>
                  <a:srgbClr val="800000"/>
                </a:fgClr>
                <a:bgClr>
                  <a:schemeClr val="bg1"/>
                </a:bgClr>
              </a:pattFill>
              <a:ln w="3175">
                <a:solidFill>
                  <a:schemeClr val="tx1"/>
                </a:solidFill>
              </a:ln>
              <a:effectLst/>
            </c:spPr>
          </c:dPt>
          <c:dPt>
            <c:idx val="13"/>
            <c:invertIfNegative val="0"/>
            <c:bubble3D val="0"/>
            <c:spPr>
              <a:solidFill>
                <a:srgbClr val="800000"/>
              </a:solidFill>
              <a:ln w="3175">
                <a:solidFill>
                  <a:schemeClr val="tx1"/>
                </a:solidFill>
              </a:ln>
              <a:effectLst/>
            </c:spPr>
          </c:dPt>
          <c:dPt>
            <c:idx val="14"/>
            <c:invertIfNegative val="0"/>
            <c:bubble3D val="0"/>
            <c:spPr>
              <a:solidFill>
                <a:srgbClr val="800000"/>
              </a:solidFill>
              <a:ln w="3175">
                <a:solidFill>
                  <a:schemeClr val="tx1"/>
                </a:solidFill>
              </a:ln>
              <a:effectLst/>
            </c:spPr>
          </c:dPt>
          <c:dPt>
            <c:idx val="15"/>
            <c:invertIfNegative val="0"/>
            <c:bubble3D val="0"/>
            <c:spPr>
              <a:solidFill>
                <a:srgbClr val="800000"/>
              </a:solidFill>
              <a:ln w="3175">
                <a:solidFill>
                  <a:schemeClr val="tx1"/>
                </a:solidFill>
              </a:ln>
              <a:effectLst/>
            </c:spPr>
          </c:dPt>
          <c:dPt>
            <c:idx val="16"/>
            <c:invertIfNegative val="0"/>
            <c:bubble3D val="0"/>
            <c:spPr>
              <a:solidFill>
                <a:srgbClr val="800000"/>
              </a:solidFill>
              <a:ln w="3175">
                <a:solidFill>
                  <a:schemeClr val="tx1"/>
                </a:solidFill>
              </a:ln>
              <a:effectLst/>
            </c:spPr>
          </c:dPt>
          <c:dLbls>
            <c:dLbl>
              <c:idx val="0"/>
              <c:layout>
                <c:manualLayout>
                  <c:x val="7.3877068557919624E-3"/>
                  <c:y val="1.410039481105471E-2"/>
                </c:manualLayout>
              </c:layout>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layout>
                <c:manualLayout>
                  <c:x val="-7.0052539404553416E-3"/>
                  <c:y val="1.0575296108291032E-2"/>
                </c:manualLayout>
              </c:layout>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layout>
                <c:manualLayout>
                  <c:x val="0"/>
                  <c:y val="1.0575296108291032E-2"/>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0"/>
                  <c:y val="-1.5520676839038966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cat>
            <c:numRef>
              <c:f>'Aggregate ARC Data'!$A$2:$A$14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'Aggregate ARC Data'!$F$2:$F$14</c:f>
              <c:numCache>
                <c:formatCode>0.0%</c:formatCode>
                <c:ptCount val="13"/>
                <c:pt idx="0">
                  <c:v>6.6874203163037188E-2</c:v>
                </c:pt>
                <c:pt idx="1">
                  <c:v>7.0113513978528552E-2</c:v>
                </c:pt>
                <c:pt idx="2">
                  <c:v>7.7810789580697981E-2</c:v>
                </c:pt>
                <c:pt idx="3">
                  <c:v>9.4969420708759508E-2</c:v>
                </c:pt>
                <c:pt idx="4">
                  <c:v>0.11098859293125386</c:v>
                </c:pt>
                <c:pt idx="5">
                  <c:v>0.11672691571991983</c:v>
                </c:pt>
                <c:pt idx="6">
                  <c:v>0.12159624087876877</c:v>
                </c:pt>
                <c:pt idx="7">
                  <c:v>0.12459570981188629</c:v>
                </c:pt>
                <c:pt idx="8">
                  <c:v>0.12731099636275495</c:v>
                </c:pt>
                <c:pt idx="9">
                  <c:v>0.14114084604582508</c:v>
                </c:pt>
                <c:pt idx="10">
                  <c:v>0.15811323717763223</c:v>
                </c:pt>
                <c:pt idx="11">
                  <c:v>0.17067816737094824</c:v>
                </c:pt>
                <c:pt idx="12">
                  <c:v>0.17601954543696771</c:v>
                </c:pt>
              </c:numCache>
            </c:numRef>
          </c:val>
        </c:ser>
        <c:dLbls>
          <c:showLegendKey val="0"/>
          <c:showVal val="0"/>
          <c:showCatName val="0"/>
          <c:showSerName val="0"/>
          <c:showPercent val="0"/>
          <c:showBubbleSize val="0"/>
        </c:dLbls>
        <c:gapWidth val="150"/>
        <c:axId val="35115776"/>
        <c:axId val="35117312"/>
      </c:barChart>
      <c:catAx>
        <c:axId val="35115776"/>
        <c:scaling>
          <c:orientation val="minMax"/>
        </c:scaling>
        <c:delete val="0"/>
        <c:axPos val="b"/>
        <c:numFmt formatCode="General" sourceLinked="1"/>
        <c:majorTickMark val="none"/>
        <c:minorTickMark val="none"/>
        <c:tickLblPos val="nextTo"/>
        <c:spPr>
          <a:noFill/>
          <a:ln w="3175" cap="flat" cmpd="sng" algn="ctr">
            <a:solidFill>
              <a:schemeClr val="bg1">
                <a:lumMod val="50000"/>
              </a:schemeClr>
            </a:solidFill>
            <a:round/>
          </a:ln>
          <a:effectLst/>
        </c:spPr>
        <c:txPr>
          <a:bodyPr rot="-2700000" vert="horz"/>
          <a:lstStyle/>
          <a:p>
            <a:pPr>
              <a:defRPr/>
            </a:pPr>
            <a:endParaRPr lang="en-US"/>
          </a:p>
        </c:txPr>
        <c:crossAx val="35117312"/>
        <c:crosses val="autoZero"/>
        <c:auto val="1"/>
        <c:lblAlgn val="ctr"/>
        <c:lblOffset val="100"/>
        <c:noMultiLvlLbl val="0"/>
      </c:catAx>
      <c:valAx>
        <c:axId val="35117312"/>
        <c:scaling>
          <c:orientation val="minMax"/>
        </c:scaling>
        <c:delete val="0"/>
        <c:axPos val="l"/>
        <c:majorGridlines>
          <c:spPr>
            <a:ln w="3175" cap="flat" cmpd="sng" algn="ctr">
              <a:solidFill>
                <a:schemeClr val="bg1">
                  <a:lumMod val="50000"/>
                </a:schemeClr>
              </a:solidFill>
              <a:round/>
            </a:ln>
            <a:effectLst/>
          </c:spPr>
        </c:majorGridlines>
        <c:numFmt formatCode="0%" sourceLinked="0"/>
        <c:majorTickMark val="out"/>
        <c:minorTickMark val="none"/>
        <c:tickLblPos val="nextTo"/>
        <c:spPr>
          <a:noFill/>
          <a:ln w="3175">
            <a:solidFill>
              <a:schemeClr val="bg1">
                <a:lumMod val="50000"/>
              </a:schemeClr>
            </a:solidFill>
          </a:ln>
          <a:effectLst/>
        </c:spPr>
        <c:txPr>
          <a:bodyPr rot="-60000000" vert="horz"/>
          <a:lstStyle/>
          <a:p>
            <a:pPr>
              <a:defRPr/>
            </a:pPr>
            <a:endParaRPr lang="en-US"/>
          </a:p>
        </c:txPr>
        <c:crossAx val="35115776"/>
        <c:crosses val="autoZero"/>
        <c:crossBetween val="between"/>
        <c:majorUnit val="5.000000000000001E-2"/>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799985987539988E-2"/>
          <c:y val="4.2417875096549616E-2"/>
          <c:w val="0.86752406560839612"/>
          <c:h val="0.85952413116809778"/>
        </c:manualLayout>
      </c:layout>
      <c:barChart>
        <c:barDir val="col"/>
        <c:grouping val="clustered"/>
        <c:varyColors val="0"/>
        <c:ser>
          <c:idx val="0"/>
          <c:order val="0"/>
          <c:spPr>
            <a:solidFill>
              <a:srgbClr val="800000"/>
            </a:solidFill>
            <a:ln w="12700">
              <a:solidFill>
                <a:schemeClr val="tx1"/>
              </a:solidFill>
            </a:ln>
            <a:effectLst/>
          </c:spPr>
          <c:invertIfNegative val="0"/>
          <c:dLbls>
            <c:dLbl>
              <c:idx val="0"/>
              <c:layout/>
              <c:showLegendKey val="0"/>
              <c:showVal val="1"/>
              <c:showCatName val="0"/>
              <c:showSerName val="0"/>
              <c:showPercent val="0"/>
              <c:showBubbleSize val="0"/>
              <c:extLst>
                <c:ext xmlns:c15="http://schemas.microsoft.com/office/drawing/2012/chart" uri="{CE6537A1-D6FC-4f65-9D91-7224C49458BB}"/>
              </c:extLst>
            </c:dLbl>
            <c:dLbl>
              <c:idx val="11"/>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Sheet1!$A$2:$A$13</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Sheet1!$B$2:$B$13</c:f>
              <c:numCache>
                <c:formatCode>General</c:formatCode>
                <c:ptCount val="12"/>
                <c:pt idx="0">
                  <c:v>2.6637685487767893E-2</c:v>
                </c:pt>
                <c:pt idx="1">
                  <c:v>2.8184029914980695E-2</c:v>
                </c:pt>
                <c:pt idx="2">
                  <c:v>3.1707423338050128E-2</c:v>
                </c:pt>
                <c:pt idx="3">
                  <c:v>3.7196139646237587E-2</c:v>
                </c:pt>
                <c:pt idx="4">
                  <c:v>4.2998591055144648E-2</c:v>
                </c:pt>
                <c:pt idx="5">
                  <c:v>4.2209402982706673E-2</c:v>
                </c:pt>
                <c:pt idx="6">
                  <c:v>4.2639575919626686E-2</c:v>
                </c:pt>
                <c:pt idx="7">
                  <c:v>4.3666569717745435E-2</c:v>
                </c:pt>
                <c:pt idx="8">
                  <c:v>4.7230186639816651E-2</c:v>
                </c:pt>
                <c:pt idx="9">
                  <c:v>5.3639572140331201E-2</c:v>
                </c:pt>
                <c:pt idx="10">
                  <c:v>5.8348804736890789E-2</c:v>
                </c:pt>
                <c:pt idx="11">
                  <c:v>6.1400744831096914E-2</c:v>
                </c:pt>
              </c:numCache>
            </c:numRef>
          </c:val>
        </c:ser>
        <c:dLbls>
          <c:showLegendKey val="0"/>
          <c:showVal val="0"/>
          <c:showCatName val="0"/>
          <c:showSerName val="0"/>
          <c:showPercent val="0"/>
          <c:showBubbleSize val="0"/>
        </c:dLbls>
        <c:gapWidth val="125"/>
        <c:overlap val="-27"/>
        <c:axId val="34994816"/>
        <c:axId val="35131776"/>
      </c:barChart>
      <c:catAx>
        <c:axId val="34994816"/>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5131776"/>
        <c:crosses val="autoZero"/>
        <c:auto val="1"/>
        <c:lblAlgn val="ctr"/>
        <c:lblOffset val="100"/>
        <c:tickLblSkip val="2"/>
        <c:tickMarkSkip val="2"/>
        <c:noMultiLvlLbl val="0"/>
      </c:catAx>
      <c:valAx>
        <c:axId val="35131776"/>
        <c:scaling>
          <c:orientation val="minMax"/>
          <c:max val="8.0000000000000016E-2"/>
        </c:scaling>
        <c:delete val="0"/>
        <c:axPos val="l"/>
        <c:majorGridlines>
          <c:spPr>
            <a:ln w="9525" cap="flat" cmpd="sng" algn="ctr">
              <a:solidFill>
                <a:schemeClr val="tx1">
                  <a:lumMod val="50000"/>
                  <a:lumOff val="50000"/>
                </a:schemeClr>
              </a:solidFill>
              <a:round/>
            </a:ln>
            <a:effectLst/>
          </c:spPr>
        </c:majorGridlines>
        <c:numFmt formatCode="0.0%" sourceLinked="0"/>
        <c:majorTickMark val="none"/>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4994816"/>
        <c:crosses val="autoZero"/>
        <c:crossBetween val="between"/>
        <c:majorUnit val="2.0000000000000004E-2"/>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85287460329432E-2"/>
          <c:y val="2.696591361935163E-2"/>
          <c:w val="0.8990459219513357"/>
          <c:h val="0.8275542189958548"/>
        </c:manualLayout>
      </c:layout>
      <c:barChart>
        <c:barDir val="col"/>
        <c:grouping val="clustered"/>
        <c:varyColors val="1"/>
        <c:ser>
          <c:idx val="0"/>
          <c:order val="0"/>
          <c:spPr>
            <a:solidFill>
              <a:srgbClr val="800000"/>
            </a:solidFill>
            <a:ln w="3175">
              <a:solidFill>
                <a:schemeClr val="tx1"/>
              </a:solidFill>
            </a:ln>
          </c:spPr>
          <c:invertIfNegative val="0"/>
          <c:dLbls>
            <c:dLbl>
              <c:idx val="1"/>
              <c:layout>
                <c:manualLayout>
                  <c:x val="7.7469319302914414E-3"/>
                  <c:y val="1.102940857184790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0329242573721692E-2"/>
                  <c:y val="1.838234761974650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9.4683629799082728E-17"/>
                  <c:y val="1.1029408571847902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'FIGURE 8'!$A$2:$A$5</c:f>
              <c:strCache>
                <c:ptCount val="4"/>
                <c:pt idx="0">
                  <c:v>Pre-crisis (2007)</c:v>
                </c:pt>
                <c:pt idx="1">
                  <c:v>Post-crisis (2010)</c:v>
                </c:pt>
                <c:pt idx="2">
                  <c:v>Post-reform partial impact (2028)</c:v>
                </c:pt>
                <c:pt idx="3">
                  <c:v>Post-reform full impact (2046)</c:v>
                </c:pt>
              </c:strCache>
            </c:strRef>
          </c:cat>
          <c:val>
            <c:numRef>
              <c:f>'FIGURE 8'!$B$2:$B$5</c:f>
              <c:numCache>
                <c:formatCode>General</c:formatCode>
                <c:ptCount val="4"/>
                <c:pt idx="0">
                  <c:v>4.1000000000000009E-2</c:v>
                </c:pt>
                <c:pt idx="1">
                  <c:v>6.5000000000000002E-2</c:v>
                </c:pt>
                <c:pt idx="2">
                  <c:v>5.3000000000000012E-2</c:v>
                </c:pt>
                <c:pt idx="3">
                  <c:v>3.3000000000000002E-2</c:v>
                </c:pt>
              </c:numCache>
            </c:numRef>
          </c:val>
        </c:ser>
        <c:dLbls>
          <c:showLegendKey val="0"/>
          <c:showVal val="0"/>
          <c:showCatName val="0"/>
          <c:showSerName val="0"/>
          <c:showPercent val="0"/>
          <c:showBubbleSize val="0"/>
        </c:dLbls>
        <c:gapWidth val="150"/>
        <c:axId val="35189120"/>
        <c:axId val="35190656"/>
      </c:barChart>
      <c:catAx>
        <c:axId val="35189120"/>
        <c:scaling>
          <c:orientation val="minMax"/>
        </c:scaling>
        <c:delete val="0"/>
        <c:axPos val="b"/>
        <c:numFmt formatCode="General" sourceLinked="0"/>
        <c:majorTickMark val="out"/>
        <c:minorTickMark val="none"/>
        <c:tickLblPos val="none"/>
        <c:crossAx val="35190656"/>
        <c:crosses val="autoZero"/>
        <c:auto val="1"/>
        <c:lblAlgn val="ctr"/>
        <c:lblOffset val="100"/>
        <c:noMultiLvlLbl val="0"/>
      </c:catAx>
      <c:valAx>
        <c:axId val="35190656"/>
        <c:scaling>
          <c:orientation val="minMax"/>
          <c:max val="8.0000000000000043E-2"/>
        </c:scaling>
        <c:delete val="0"/>
        <c:axPos val="l"/>
        <c:majorGridlines>
          <c:spPr>
            <a:ln w="3175">
              <a:solidFill>
                <a:schemeClr val="bg1">
                  <a:lumMod val="50000"/>
                </a:schemeClr>
              </a:solidFill>
            </a:ln>
          </c:spPr>
        </c:majorGridlines>
        <c:numFmt formatCode="0%" sourceLinked="0"/>
        <c:majorTickMark val="out"/>
        <c:minorTickMark val="none"/>
        <c:tickLblPos val="nextTo"/>
        <c:spPr>
          <a:ln w="3175">
            <a:solidFill>
              <a:sysClr val="window" lastClr="FFFFFF">
                <a:lumMod val="50000"/>
              </a:sysClr>
            </a:solidFill>
          </a:ln>
        </c:spPr>
        <c:crossAx val="35189120"/>
        <c:crosses val="autoZero"/>
        <c:crossBetween val="between"/>
        <c:majorUnit val="2.0000000000000011E-2"/>
      </c:valAx>
      <c:spPr>
        <a:noFill/>
        <a:ln>
          <a:solidFill>
            <a:schemeClr val="tx1"/>
          </a:solidFill>
        </a:ln>
      </c:spPr>
    </c:plotArea>
    <c:plotVisOnly val="1"/>
    <c:dispBlanksAs val="gap"/>
    <c:showDLblsOverMax val="0"/>
  </c:chart>
  <c:spPr>
    <a:noFill/>
    <a:ln>
      <a:noFill/>
    </a:ln>
  </c:spPr>
  <c:txPr>
    <a:bodyPr/>
    <a:lstStyle/>
    <a:p>
      <a:pPr>
        <a:defRPr sz="1200">
          <a:latin typeface="Times New Roman" pitchFamily="18" charset="0"/>
          <a:cs typeface="Times New Roman"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604664630444332E-2"/>
          <c:y val="1.8619434584406926E-2"/>
          <c:w val="0.91539533536955564"/>
          <c:h val="0.9627611308311862"/>
        </c:manualLayout>
      </c:layout>
      <c:barChart>
        <c:barDir val="col"/>
        <c:grouping val="clustered"/>
        <c:varyColors val="0"/>
        <c:ser>
          <c:idx val="0"/>
          <c:order val="0"/>
          <c:spPr>
            <a:solidFill>
              <a:srgbClr val="800000"/>
            </a:solidFill>
          </c:spPr>
          <c:invertIfNegative val="0"/>
          <c:cat>
            <c:numRef>
              <c:f>Analysis!$K$4:$K$31</c:f>
              <c:numCache>
                <c:formatCode>General</c:formatCode>
                <c:ptCount val="28"/>
                <c:pt idx="0">
                  <c:v>1984</c:v>
                </c:pt>
                <c:pt idx="1">
                  <c:v>1986</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numCache>
            </c:numRef>
          </c:cat>
          <c:val>
            <c:numRef>
              <c:f>Analysis!$M$4:$M$31</c:f>
              <c:numCache>
                <c:formatCode>General</c:formatCode>
                <c:ptCount val="28"/>
                <c:pt idx="0">
                  <c:v>254459.71455756424</c:v>
                </c:pt>
                <c:pt idx="1">
                  <c:v>977107.30001805048</c:v>
                </c:pt>
                <c:pt idx="2">
                  <c:v>341838.39753191487</c:v>
                </c:pt>
                <c:pt idx="3">
                  <c:v>53285.249013157896</c:v>
                </c:pt>
                <c:pt idx="4">
                  <c:v>4389.2661889740566</c:v>
                </c:pt>
                <c:pt idx="5">
                  <c:v>143507.17035398231</c:v>
                </c:pt>
                <c:pt idx="6">
                  <c:v>64479.532680136828</c:v>
                </c:pt>
                <c:pt idx="7">
                  <c:v>642996.73471815162</c:v>
                </c:pt>
                <c:pt idx="8">
                  <c:v>5651045.9974883441</c:v>
                </c:pt>
                <c:pt idx="9">
                  <c:v>5333180.9371095654</c:v>
                </c:pt>
                <c:pt idx="10">
                  <c:v>2544677.9809805979</c:v>
                </c:pt>
                <c:pt idx="11">
                  <c:v>9093999.9356181081</c:v>
                </c:pt>
                <c:pt idx="12">
                  <c:v>1614184.6991640143</c:v>
                </c:pt>
                <c:pt idx="13">
                  <c:v>5342542.2369188434</c:v>
                </c:pt>
                <c:pt idx="14">
                  <c:v>1075453.4975948054</c:v>
                </c:pt>
                <c:pt idx="15">
                  <c:v>823535.48142513458</c:v>
                </c:pt>
                <c:pt idx="16">
                  <c:v>3302128.5463550761</c:v>
                </c:pt>
                <c:pt idx="17">
                  <c:v>22689302.026502129</c:v>
                </c:pt>
                <c:pt idx="18">
                  <c:v>5098772.1744683553</c:v>
                </c:pt>
                <c:pt idx="19">
                  <c:v>4994650.9519730033</c:v>
                </c:pt>
                <c:pt idx="20">
                  <c:v>1140960.6925481108</c:v>
                </c:pt>
                <c:pt idx="21">
                  <c:v>2153229.4230362708</c:v>
                </c:pt>
                <c:pt idx="22">
                  <c:v>8531835.4155504275</c:v>
                </c:pt>
                <c:pt idx="23">
                  <c:v>1675024.3632143482</c:v>
                </c:pt>
                <c:pt idx="24">
                  <c:v>7035451.3757512541</c:v>
                </c:pt>
                <c:pt idx="25">
                  <c:v>4319963.8261394966</c:v>
                </c:pt>
                <c:pt idx="26">
                  <c:v>2116519.9347874592</c:v>
                </c:pt>
                <c:pt idx="27">
                  <c:v>3403744.8937179316</c:v>
                </c:pt>
              </c:numCache>
            </c:numRef>
          </c:val>
        </c:ser>
        <c:dLbls>
          <c:showLegendKey val="0"/>
          <c:showVal val="0"/>
          <c:showCatName val="0"/>
          <c:showSerName val="0"/>
          <c:showPercent val="0"/>
          <c:showBubbleSize val="0"/>
        </c:dLbls>
        <c:gapWidth val="150"/>
        <c:axId val="32492160"/>
        <c:axId val="32584064"/>
      </c:barChart>
      <c:catAx>
        <c:axId val="32492160"/>
        <c:scaling>
          <c:orientation val="minMax"/>
        </c:scaling>
        <c:delete val="0"/>
        <c:axPos val="b"/>
        <c:numFmt formatCode="General" sourceLinked="1"/>
        <c:majorTickMark val="out"/>
        <c:minorTickMark val="none"/>
        <c:tickLblPos val="nextTo"/>
        <c:crossAx val="32584064"/>
        <c:crosses val="autoZero"/>
        <c:auto val="1"/>
        <c:lblAlgn val="ctr"/>
        <c:lblOffset val="100"/>
        <c:tickLblSkip val="2"/>
        <c:tickMarkSkip val="1"/>
        <c:noMultiLvlLbl val="0"/>
      </c:catAx>
      <c:valAx>
        <c:axId val="32584064"/>
        <c:scaling>
          <c:orientation val="minMax"/>
        </c:scaling>
        <c:delete val="0"/>
        <c:axPos val="l"/>
        <c:majorGridlines/>
        <c:numFmt formatCode="General" sourceLinked="1"/>
        <c:majorTickMark val="out"/>
        <c:minorTickMark val="none"/>
        <c:tickLblPos val="nextTo"/>
        <c:crossAx val="32492160"/>
        <c:crosses val="autoZero"/>
        <c:crossBetween val="between"/>
        <c:majorUnit val="10000000"/>
        <c:dispUnits>
          <c:builtInUnit val="millions"/>
        </c:dispUnits>
      </c:valAx>
      <c:spPr>
        <a:noFill/>
        <a:ln>
          <a:noFill/>
        </a:ln>
      </c:spPr>
    </c:plotArea>
    <c:plotVisOnly val="1"/>
    <c:dispBlanksAs val="gap"/>
    <c:showDLblsOverMax val="0"/>
  </c:chart>
  <c:spPr>
    <a:noFill/>
    <a:ln>
      <a:noFill/>
    </a:ln>
  </c:spPr>
  <c:txPr>
    <a:bodyPr/>
    <a:lstStyle/>
    <a:p>
      <a:pPr>
        <a:defRPr sz="10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604664630444332E-2"/>
          <c:y val="1.8619434584406926E-2"/>
          <c:w val="0.91539533536955564"/>
          <c:h val="0.9627611308311862"/>
        </c:manualLayout>
      </c:layout>
      <c:barChart>
        <c:barDir val="col"/>
        <c:grouping val="stacked"/>
        <c:varyColors val="0"/>
        <c:ser>
          <c:idx val="0"/>
          <c:order val="0"/>
          <c:tx>
            <c:strRef>
              <c:f>Analysis!$E$41</c:f>
              <c:strCache>
                <c:ptCount val="1"/>
                <c:pt idx="0">
                  <c:v>Pre-2009</c:v>
                </c:pt>
              </c:strCache>
            </c:strRef>
          </c:tx>
          <c:spPr>
            <a:solidFill>
              <a:srgbClr val="800000"/>
            </a:solidFill>
          </c:spPr>
          <c:invertIfNegative val="0"/>
          <c:cat>
            <c:strRef>
              <c:f>Analysis!$B$42:$B$73</c:f>
              <c:strCache>
                <c:ptCount val="32"/>
                <c:pt idx="0">
                  <c:v>IL</c:v>
                </c:pt>
                <c:pt idx="1">
                  <c:v>CA</c:v>
                </c:pt>
                <c:pt idx="2">
                  <c:v>NJ</c:v>
                </c:pt>
                <c:pt idx="3">
                  <c:v>OR</c:v>
                </c:pt>
                <c:pt idx="4">
                  <c:v>PA</c:v>
                </c:pt>
                <c:pt idx="5">
                  <c:v>CT</c:v>
                </c:pt>
                <c:pt idx="6">
                  <c:v>WI</c:v>
                </c:pt>
                <c:pt idx="7">
                  <c:v>MI</c:v>
                </c:pt>
                <c:pt idx="8">
                  <c:v>CO</c:v>
                </c:pt>
                <c:pt idx="9">
                  <c:v>TX</c:v>
                </c:pt>
                <c:pt idx="10">
                  <c:v>NY</c:v>
                </c:pt>
                <c:pt idx="11">
                  <c:v>FL</c:v>
                </c:pt>
                <c:pt idx="12">
                  <c:v>MD</c:v>
                </c:pt>
                <c:pt idx="13">
                  <c:v>IN</c:v>
                </c:pt>
                <c:pt idx="14">
                  <c:v>MA</c:v>
                </c:pt>
                <c:pt idx="15">
                  <c:v>KS</c:v>
                </c:pt>
                <c:pt idx="16">
                  <c:v>OH</c:v>
                </c:pt>
                <c:pt idx="17">
                  <c:v>LA</c:v>
                </c:pt>
                <c:pt idx="18">
                  <c:v>KY</c:v>
                </c:pt>
                <c:pt idx="19">
                  <c:v>MO</c:v>
                </c:pt>
                <c:pt idx="20">
                  <c:v>MN</c:v>
                </c:pt>
                <c:pt idx="21">
                  <c:v>ME</c:v>
                </c:pt>
                <c:pt idx="22">
                  <c:v>VA</c:v>
                </c:pt>
                <c:pt idx="23">
                  <c:v>RI</c:v>
                </c:pt>
                <c:pt idx="24">
                  <c:v>TN</c:v>
                </c:pt>
                <c:pt idx="25">
                  <c:v>NH</c:v>
                </c:pt>
                <c:pt idx="26">
                  <c:v>MS</c:v>
                </c:pt>
                <c:pt idx="27">
                  <c:v>AL</c:v>
                </c:pt>
                <c:pt idx="28">
                  <c:v>NE</c:v>
                </c:pt>
                <c:pt idx="29">
                  <c:v>SC</c:v>
                </c:pt>
                <c:pt idx="30">
                  <c:v>ID</c:v>
                </c:pt>
                <c:pt idx="31">
                  <c:v>IA</c:v>
                </c:pt>
              </c:strCache>
            </c:strRef>
          </c:cat>
          <c:val>
            <c:numRef>
              <c:f>Analysis!$E$42:$E$73</c:f>
              <c:numCache>
                <c:formatCode>#,##0</c:formatCode>
                <c:ptCount val="32"/>
                <c:pt idx="0">
                  <c:v>15057309.008097036</c:v>
                </c:pt>
                <c:pt idx="1">
                  <c:v>24873873.020302661</c:v>
                </c:pt>
                <c:pt idx="2">
                  <c:v>11578337.370382497</c:v>
                </c:pt>
                <c:pt idx="3">
                  <c:v>8748700.749783773</c:v>
                </c:pt>
                <c:pt idx="4">
                  <c:v>5190809.9950348549</c:v>
                </c:pt>
                <c:pt idx="5">
                  <c:v>3766304.376658963</c:v>
                </c:pt>
                <c:pt idx="6">
                  <c:v>3033421.3439192856</c:v>
                </c:pt>
                <c:pt idx="7">
                  <c:v>2552349.6960924584</c:v>
                </c:pt>
                <c:pt idx="8">
                  <c:v>2439763.5275259567</c:v>
                </c:pt>
                <c:pt idx="9">
                  <c:v>1300447.2494790442</c:v>
                </c:pt>
                <c:pt idx="10">
                  <c:v>2206239.4343269747</c:v>
                </c:pt>
                <c:pt idx="11">
                  <c:v>675358.72936826455</c:v>
                </c:pt>
                <c:pt idx="12">
                  <c:v>688481.81209116301</c:v>
                </c:pt>
                <c:pt idx="13">
                  <c:v>766166.93942510465</c:v>
                </c:pt>
                <c:pt idx="14">
                  <c:v>763080.03985115781</c:v>
                </c:pt>
                <c:pt idx="15">
                  <c:v>690885.38641475386</c:v>
                </c:pt>
                <c:pt idx="16">
                  <c:v>393433.34234597231</c:v>
                </c:pt>
                <c:pt idx="17">
                  <c:v>263397.3223799587</c:v>
                </c:pt>
                <c:pt idx="18">
                  <c:v>55950.206813653967</c:v>
                </c:pt>
                <c:pt idx="19">
                  <c:v>295760.1171959826</c:v>
                </c:pt>
                <c:pt idx="20">
                  <c:v>205133.86217459757</c:v>
                </c:pt>
                <c:pt idx="21">
                  <c:v>243796.02594583633</c:v>
                </c:pt>
                <c:pt idx="22">
                  <c:v>0</c:v>
                </c:pt>
                <c:pt idx="23">
                  <c:v>117846.38084632518</c:v>
                </c:pt>
                <c:pt idx="24">
                  <c:v>99088.713797610922</c:v>
                </c:pt>
                <c:pt idx="25">
                  <c:v>80553.663098591554</c:v>
                </c:pt>
                <c:pt idx="26">
                  <c:v>72516.508978328187</c:v>
                </c:pt>
                <c:pt idx="27">
                  <c:v>0</c:v>
                </c:pt>
                <c:pt idx="28">
                  <c:v>9640.5906887555357</c:v>
                </c:pt>
                <c:pt idx="29">
                  <c:v>7407.5769916142563</c:v>
                </c:pt>
                <c:pt idx="30">
                  <c:v>4943.0708056648391</c:v>
                </c:pt>
                <c:pt idx="31">
                  <c:v>1557.6301959445113</c:v>
                </c:pt>
              </c:numCache>
            </c:numRef>
          </c:val>
        </c:ser>
        <c:ser>
          <c:idx val="1"/>
          <c:order val="1"/>
          <c:tx>
            <c:strRef>
              <c:f>Analysis!$F$41</c:f>
              <c:strCache>
                <c:ptCount val="1"/>
                <c:pt idx="0">
                  <c:v>Post-2009</c:v>
                </c:pt>
              </c:strCache>
            </c:strRef>
          </c:tx>
          <c:spPr>
            <a:solidFill>
              <a:schemeClr val="tx1"/>
            </a:solidFill>
          </c:spPr>
          <c:invertIfNegative val="0"/>
          <c:cat>
            <c:strRef>
              <c:f>Analysis!$B$42:$B$73</c:f>
              <c:strCache>
                <c:ptCount val="32"/>
                <c:pt idx="0">
                  <c:v>IL</c:v>
                </c:pt>
                <c:pt idx="1">
                  <c:v>CA</c:v>
                </c:pt>
                <c:pt idx="2">
                  <c:v>NJ</c:v>
                </c:pt>
                <c:pt idx="3">
                  <c:v>OR</c:v>
                </c:pt>
                <c:pt idx="4">
                  <c:v>PA</c:v>
                </c:pt>
                <c:pt idx="5">
                  <c:v>CT</c:v>
                </c:pt>
                <c:pt idx="6">
                  <c:v>WI</c:v>
                </c:pt>
                <c:pt idx="7">
                  <c:v>MI</c:v>
                </c:pt>
                <c:pt idx="8">
                  <c:v>CO</c:v>
                </c:pt>
                <c:pt idx="9">
                  <c:v>TX</c:v>
                </c:pt>
                <c:pt idx="10">
                  <c:v>NY</c:v>
                </c:pt>
                <c:pt idx="11">
                  <c:v>FL</c:v>
                </c:pt>
                <c:pt idx="12">
                  <c:v>MD</c:v>
                </c:pt>
                <c:pt idx="13">
                  <c:v>IN</c:v>
                </c:pt>
                <c:pt idx="14">
                  <c:v>MA</c:v>
                </c:pt>
                <c:pt idx="15">
                  <c:v>KS</c:v>
                </c:pt>
                <c:pt idx="16">
                  <c:v>OH</c:v>
                </c:pt>
                <c:pt idx="17">
                  <c:v>LA</c:v>
                </c:pt>
                <c:pt idx="18">
                  <c:v>KY</c:v>
                </c:pt>
                <c:pt idx="19">
                  <c:v>MO</c:v>
                </c:pt>
                <c:pt idx="20">
                  <c:v>MN</c:v>
                </c:pt>
                <c:pt idx="21">
                  <c:v>ME</c:v>
                </c:pt>
                <c:pt idx="22">
                  <c:v>VA</c:v>
                </c:pt>
                <c:pt idx="23">
                  <c:v>RI</c:v>
                </c:pt>
                <c:pt idx="24">
                  <c:v>TN</c:v>
                </c:pt>
                <c:pt idx="25">
                  <c:v>NH</c:v>
                </c:pt>
                <c:pt idx="26">
                  <c:v>MS</c:v>
                </c:pt>
                <c:pt idx="27">
                  <c:v>AL</c:v>
                </c:pt>
                <c:pt idx="28">
                  <c:v>NE</c:v>
                </c:pt>
                <c:pt idx="29">
                  <c:v>SC</c:v>
                </c:pt>
                <c:pt idx="30">
                  <c:v>ID</c:v>
                </c:pt>
                <c:pt idx="31">
                  <c:v>IA</c:v>
                </c:pt>
              </c:strCache>
            </c:strRef>
          </c:cat>
          <c:val>
            <c:numRef>
              <c:f>Analysis!$F$42:$F$73</c:f>
              <c:numCache>
                <c:formatCode>#,##0</c:formatCode>
                <c:ptCount val="32"/>
                <c:pt idx="0">
                  <c:v>11773437.308582686</c:v>
                </c:pt>
                <c:pt idx="1">
                  <c:v>1855238.0992238007</c:v>
                </c:pt>
                <c:pt idx="2">
                  <c:v>130384.21523964111</c:v>
                </c:pt>
                <c:pt idx="3">
                  <c:v>88327.835998145893</c:v>
                </c:pt>
                <c:pt idx="4">
                  <c:v>612737.40229170956</c:v>
                </c:pt>
                <c:pt idx="5">
                  <c:v>558903.24495852645</c:v>
                </c:pt>
                <c:pt idx="6">
                  <c:v>757470.21594641008</c:v>
                </c:pt>
                <c:pt idx="7">
                  <c:v>90516.893238440694</c:v>
                </c:pt>
                <c:pt idx="8">
                  <c:v>9768.0150116319546</c:v>
                </c:pt>
                <c:pt idx="9">
                  <c:v>1014520.3289462109</c:v>
                </c:pt>
                <c:pt idx="10">
                  <c:v>1873.2784945345379</c:v>
                </c:pt>
                <c:pt idx="11">
                  <c:v>384234.5253127726</c:v>
                </c:pt>
                <c:pt idx="12">
                  <c:v>321694.34155113989</c:v>
                </c:pt>
                <c:pt idx="13">
                  <c:v>116956.77532398043</c:v>
                </c:pt>
                <c:pt idx="14">
                  <c:v>750.87381942311276</c:v>
                </c:pt>
                <c:pt idx="15">
                  <c:v>0</c:v>
                </c:pt>
                <c:pt idx="16">
                  <c:v>83994.876982451387</c:v>
                </c:pt>
                <c:pt idx="17">
                  <c:v>198774.02714551394</c:v>
                </c:pt>
                <c:pt idx="18">
                  <c:v>303750.03096229734</c:v>
                </c:pt>
                <c:pt idx="19">
                  <c:v>0</c:v>
                </c:pt>
                <c:pt idx="20">
                  <c:v>59038.322806710697</c:v>
                </c:pt>
                <c:pt idx="21">
                  <c:v>10468.985104659136</c:v>
                </c:pt>
                <c:pt idx="22">
                  <c:v>211552.11833290389</c:v>
                </c:pt>
                <c:pt idx="23">
                  <c:v>0</c:v>
                </c:pt>
                <c:pt idx="24">
                  <c:v>0</c:v>
                </c:pt>
                <c:pt idx="25">
                  <c:v>0</c:v>
                </c:pt>
                <c:pt idx="26">
                  <c:v>0</c:v>
                </c:pt>
                <c:pt idx="27">
                  <c:v>11642.958938429818</c:v>
                </c:pt>
                <c:pt idx="28">
                  <c:v>0</c:v>
                </c:pt>
                <c:pt idx="29">
                  <c:v>0</c:v>
                </c:pt>
                <c:pt idx="30">
                  <c:v>0</c:v>
                </c:pt>
                <c:pt idx="31">
                  <c:v>0</c:v>
                </c:pt>
              </c:numCache>
            </c:numRef>
          </c:val>
        </c:ser>
        <c:dLbls>
          <c:showLegendKey val="0"/>
          <c:showVal val="0"/>
          <c:showCatName val="0"/>
          <c:showSerName val="0"/>
          <c:showPercent val="0"/>
          <c:showBubbleSize val="0"/>
        </c:dLbls>
        <c:gapWidth val="150"/>
        <c:overlap val="100"/>
        <c:axId val="38451072"/>
        <c:axId val="38452608"/>
      </c:barChart>
      <c:catAx>
        <c:axId val="38451072"/>
        <c:scaling>
          <c:orientation val="minMax"/>
        </c:scaling>
        <c:delete val="0"/>
        <c:axPos val="b"/>
        <c:numFmt formatCode="General" sourceLinked="1"/>
        <c:majorTickMark val="out"/>
        <c:minorTickMark val="none"/>
        <c:tickLblPos val="nextTo"/>
        <c:crossAx val="38452608"/>
        <c:crosses val="autoZero"/>
        <c:auto val="1"/>
        <c:lblAlgn val="ctr"/>
        <c:lblOffset val="100"/>
        <c:tickLblSkip val="1"/>
        <c:noMultiLvlLbl val="0"/>
      </c:catAx>
      <c:valAx>
        <c:axId val="38452608"/>
        <c:scaling>
          <c:orientation val="minMax"/>
        </c:scaling>
        <c:delete val="0"/>
        <c:axPos val="l"/>
        <c:majorGridlines/>
        <c:numFmt formatCode="#,##0" sourceLinked="1"/>
        <c:majorTickMark val="out"/>
        <c:minorTickMark val="none"/>
        <c:tickLblPos val="nextTo"/>
        <c:crossAx val="38451072"/>
        <c:crosses val="autoZero"/>
        <c:crossBetween val="between"/>
        <c:majorUnit val="10000000"/>
        <c:dispUnits>
          <c:builtInUnit val="millions"/>
        </c:dispUnits>
      </c:valAx>
      <c:spPr>
        <a:noFill/>
        <a:ln>
          <a:noFill/>
        </a:ln>
      </c:spPr>
    </c:plotArea>
    <c:legend>
      <c:legendPos val="r"/>
      <c:layout>
        <c:manualLayout>
          <c:xMode val="edge"/>
          <c:yMode val="edge"/>
          <c:x val="0.23917788939232767"/>
          <c:y val="7.6734586449674291E-2"/>
          <c:w val="0.18088671730228928"/>
          <c:h val="0.15572273521520116"/>
        </c:manualLayout>
      </c:layout>
      <c:overlay val="1"/>
      <c:spPr>
        <a:solidFill>
          <a:schemeClr val="bg1"/>
        </a:solidFill>
        <a:ln w="0">
          <a:solidFill>
            <a:schemeClr val="tx1"/>
          </a:solidFill>
        </a:ln>
      </c:spPr>
    </c:legend>
    <c:plotVisOnly val="1"/>
    <c:dispBlanksAs val="gap"/>
    <c:showDLblsOverMax val="0"/>
  </c:chart>
  <c:spPr>
    <a:noFill/>
    <a:ln>
      <a:noFill/>
    </a:ln>
  </c:spPr>
  <c:txPr>
    <a:bodyPr/>
    <a:lstStyle/>
    <a:p>
      <a:pPr>
        <a:defRPr sz="10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604664630444332E-2"/>
          <c:y val="1.8619434584406926E-2"/>
          <c:w val="0.91539533536955564"/>
          <c:h val="0.9627611308311862"/>
        </c:manualLayout>
      </c:layout>
      <c:pieChart>
        <c:varyColors val="1"/>
        <c:ser>
          <c:idx val="0"/>
          <c:order val="0"/>
          <c:spPr>
            <a:solidFill>
              <a:srgbClr val="800000"/>
            </a:solidFill>
          </c:spPr>
          <c:dPt>
            <c:idx val="0"/>
            <c:bubble3D val="0"/>
            <c:spPr>
              <a:solidFill>
                <a:schemeClr val="bg1"/>
              </a:solidFill>
              <a:ln w="0">
                <a:solidFill>
                  <a:schemeClr val="tx1"/>
                </a:solidFill>
              </a:ln>
            </c:spPr>
          </c:dPt>
          <c:dPt>
            <c:idx val="1"/>
            <c:bubble3D val="0"/>
            <c:spPr>
              <a:solidFill>
                <a:schemeClr val="tx1">
                  <a:lumMod val="50000"/>
                  <a:lumOff val="50000"/>
                </a:schemeClr>
              </a:solidFill>
              <a:ln w="0">
                <a:solidFill>
                  <a:schemeClr val="tx1"/>
                </a:solidFill>
              </a:ln>
            </c:spPr>
          </c:dPt>
          <c:dPt>
            <c:idx val="2"/>
            <c:bubble3D val="0"/>
            <c:spPr>
              <a:solidFill>
                <a:srgbClr val="800000"/>
              </a:solidFill>
              <a:ln w="0">
                <a:solidFill>
                  <a:schemeClr val="tx1"/>
                </a:solidFill>
              </a:ln>
            </c:spPr>
          </c:dPt>
          <c:dPt>
            <c:idx val="3"/>
            <c:bubble3D val="0"/>
            <c:spPr>
              <a:solidFill>
                <a:srgbClr val="FFC000"/>
              </a:solidFill>
            </c:spPr>
          </c:dPt>
          <c:dPt>
            <c:idx val="4"/>
            <c:bubble3D val="0"/>
            <c:spPr>
              <a:pattFill prst="pct25">
                <a:fgClr>
                  <a:schemeClr val="tx1"/>
                </a:fgClr>
                <a:bgClr>
                  <a:schemeClr val="bg1"/>
                </a:bgClr>
              </a:pattFill>
              <a:ln w="0">
                <a:solidFill>
                  <a:schemeClr val="tx1"/>
                </a:solidFill>
              </a:ln>
            </c:spPr>
          </c:dPt>
          <c:dLbls>
            <c:dLbl>
              <c:idx val="0"/>
              <c:layout>
                <c:manualLayout>
                  <c:x val="-0.18757624967589623"/>
                  <c:y val="0.13738271793695692"/>
                </c:manualLayout>
              </c:layout>
              <c:showLegendKey val="0"/>
              <c:showVal val="0"/>
              <c:showCatName val="0"/>
              <c:showSerName val="0"/>
              <c:showPercent val="1"/>
              <c:showBubbleSize val="0"/>
              <c:extLst>
                <c:ext xmlns:c15="http://schemas.microsoft.com/office/drawing/2012/chart" uri="{CE6537A1-D6FC-4f65-9D91-7224C49458BB}"/>
              </c:extLst>
            </c:dLbl>
            <c:dLbl>
              <c:idx val="1"/>
              <c:layout>
                <c:manualLayout>
                  <c:x val="-0.1152993354166951"/>
                  <c:y val="-0.22502153250261192"/>
                </c:manualLayout>
              </c:layout>
              <c:showLegendKey val="0"/>
              <c:showVal val="0"/>
              <c:showCatName val="0"/>
              <c:showSerName val="0"/>
              <c:showPercent val="1"/>
              <c:showBubbleSize val="0"/>
              <c:extLst>
                <c:ext xmlns:c15="http://schemas.microsoft.com/office/drawing/2012/chart" uri="{CE6537A1-D6FC-4f65-9D91-7224C49458BB}"/>
              </c:extLst>
            </c:dLbl>
            <c:dLbl>
              <c:idx val="2"/>
              <c:layout>
                <c:manualLayout>
                  <c:x val="0.13810141150033889"/>
                  <c:y val="-0.19149759192722268"/>
                </c:manualLayout>
              </c:layout>
              <c:showLegendKey val="0"/>
              <c:showVal val="0"/>
              <c:showCatName val="0"/>
              <c:showSerName val="0"/>
              <c:showPercent val="1"/>
              <c:showBubbleSize val="0"/>
              <c:extLst>
                <c:ext xmlns:c15="http://schemas.microsoft.com/office/drawing/2012/chart" uri="{CE6537A1-D6FC-4f65-9D91-7224C49458BB}"/>
              </c:extLst>
            </c:dLbl>
            <c:dLbl>
              <c:idx val="3"/>
              <c:layout>
                <c:manualLayout>
                  <c:x val="9.0606221882576637E-2"/>
                  <c:y val="0.14456871289147111"/>
                </c:manualLayout>
              </c:layout>
              <c:showLegendKey val="0"/>
              <c:showVal val="0"/>
              <c:showCatName val="0"/>
              <c:showSerName val="0"/>
              <c:showPercent val="1"/>
              <c:showBubbleSize val="0"/>
              <c:extLst>
                <c:ext xmlns:c15="http://schemas.microsoft.com/office/drawing/2012/chart" uri="{CE6537A1-D6FC-4f65-9D91-7224C49458BB}"/>
              </c:extLst>
            </c:dLbl>
            <c:dLbl>
              <c:idx val="4"/>
              <c:layout>
                <c:manualLayout>
                  <c:x val="4.560870099209869E-2"/>
                  <c:y val="0.10355987055016182"/>
                </c:manualLayout>
              </c:layout>
              <c:showLegendKey val="0"/>
              <c:showVal val="0"/>
              <c:showCatName val="0"/>
              <c:showSerName val="0"/>
              <c:showPercent val="1"/>
              <c:showBubbleSize val="0"/>
              <c:extLst>
                <c:ext xmlns:c15="http://schemas.microsoft.com/office/drawing/2012/chart" uri="{CE6537A1-D6FC-4f65-9D91-7224C49458BB}"/>
              </c:extLst>
            </c:dLbl>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cat>
            <c:strRef>
              <c:f>Analysis!$S$4:$S$8</c:f>
              <c:strCache>
                <c:ptCount val="5"/>
                <c:pt idx="0">
                  <c:v>State</c:v>
                </c:pt>
                <c:pt idx="1">
                  <c:v>Counties</c:v>
                </c:pt>
                <c:pt idx="2">
                  <c:v>Cities</c:v>
                </c:pt>
                <c:pt idx="3">
                  <c:v>Special District</c:v>
                </c:pt>
                <c:pt idx="4">
                  <c:v>Schools</c:v>
                </c:pt>
              </c:strCache>
            </c:strRef>
          </c:cat>
          <c:val>
            <c:numRef>
              <c:f>Analysis!$R$4:$R$8</c:f>
              <c:numCache>
                <c:formatCode>#,##0</c:formatCode>
                <c:ptCount val="5"/>
                <c:pt idx="0">
                  <c:v>34250709.953002065</c:v>
                </c:pt>
                <c:pt idx="1">
                  <c:v>13751934.502893765</c:v>
                </c:pt>
                <c:pt idx="2">
                  <c:v>33371693.835427459</c:v>
                </c:pt>
                <c:pt idx="3">
                  <c:v>9710012.8033913877</c:v>
                </c:pt>
                <c:pt idx="4">
                  <c:v>6975397.3910108581</c:v>
                </c:pt>
              </c:numCache>
            </c:numRef>
          </c:val>
        </c:ser>
        <c:dLbls>
          <c:showLegendKey val="0"/>
          <c:showVal val="0"/>
          <c:showCatName val="0"/>
          <c:showSerName val="0"/>
          <c:showPercent val="0"/>
          <c:showBubbleSize val="0"/>
          <c:showLeaderLines val="0"/>
        </c:dLbls>
        <c:firstSliceAng val="0"/>
      </c:pieChart>
      <c:spPr>
        <a:noFill/>
        <a:ln>
          <a:noFill/>
        </a:ln>
      </c:spPr>
    </c:plotArea>
    <c:legend>
      <c:legendPos val="r"/>
      <c:layout>
        <c:manualLayout>
          <c:xMode val="edge"/>
          <c:yMode val="edge"/>
          <c:x val="1.7269704371875527E-2"/>
          <c:y val="1.8146421017761104E-2"/>
          <c:w val="0.19622864429983308"/>
          <c:h val="0.30998522029406517"/>
        </c:manualLayout>
      </c:layout>
      <c:overlay val="0"/>
      <c:spPr>
        <a:solidFill>
          <a:schemeClr val="bg1"/>
        </a:solidFill>
        <a:ln w="0">
          <a:solidFill>
            <a:schemeClr val="tx1"/>
          </a:solidFill>
        </a:ln>
      </c:spPr>
    </c:legend>
    <c:plotVisOnly val="1"/>
    <c:dispBlanksAs val="gap"/>
    <c:showDLblsOverMax val="0"/>
  </c:chart>
  <c:spPr>
    <a:noFill/>
    <a:ln>
      <a:noFill/>
    </a:ln>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604664630444332E-2"/>
          <c:y val="1.8619434584406926E-2"/>
          <c:w val="0.91539533536955564"/>
          <c:h val="0.9627611308311862"/>
        </c:manualLayout>
      </c:layout>
      <c:barChart>
        <c:barDir val="col"/>
        <c:grouping val="clustered"/>
        <c:varyColors val="0"/>
        <c:ser>
          <c:idx val="0"/>
          <c:order val="0"/>
          <c:spPr>
            <a:solidFill>
              <a:srgbClr val="800000"/>
            </a:solidFill>
          </c:spPr>
          <c:invertIfNegative val="0"/>
          <c:cat>
            <c:numRef>
              <c:f>Analysis!$K$6:$K$31</c:f>
              <c:numCache>
                <c:formatCode>General</c:formatCode>
                <c:ptCount val="26"/>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numCache>
            </c:numRef>
          </c:cat>
          <c:val>
            <c:numRef>
              <c:f>Analysis!$O$6:$O$31</c:f>
              <c:numCache>
                <c:formatCode>0.000%</c:formatCode>
                <c:ptCount val="26"/>
                <c:pt idx="0">
                  <c:v>2.9809052539613322E-4</c:v>
                </c:pt>
                <c:pt idx="1">
                  <c:v>4.3199693299069566E-5</c:v>
                </c:pt>
                <c:pt idx="2">
                  <c:v>2.2808215975558714E-6</c:v>
                </c:pt>
                <c:pt idx="3">
                  <c:v>1.0648062741142999E-4</c:v>
                </c:pt>
                <c:pt idx="4">
                  <c:v>4.5226638208913774E-5</c:v>
                </c:pt>
                <c:pt idx="5">
                  <c:v>4.4657305887868418E-4</c:v>
                </c:pt>
                <c:pt idx="6">
                  <c:v>3.6282227420786307E-3</c:v>
                </c:pt>
                <c:pt idx="7">
                  <c:v>3.1615168401789451E-3</c:v>
                </c:pt>
                <c:pt idx="8">
                  <c:v>1.3530084653428772E-3</c:v>
                </c:pt>
                <c:pt idx="9">
                  <c:v>4.2206232624961799E-3</c:v>
                </c:pt>
                <c:pt idx="10">
                  <c:v>6.5197023684218983E-4</c:v>
                </c:pt>
                <c:pt idx="11">
                  <c:v>1.9802249329988453E-3</c:v>
                </c:pt>
                <c:pt idx="12">
                  <c:v>3.6573792313139358E-4</c:v>
                </c:pt>
                <c:pt idx="13">
                  <c:v>2.8845457323988297E-4</c:v>
                </c:pt>
                <c:pt idx="14">
                  <c:v>1.1755873307408571E-3</c:v>
                </c:pt>
                <c:pt idx="15">
                  <c:v>8.3157994748991691E-3</c:v>
                </c:pt>
                <c:pt idx="16">
                  <c:v>1.6557484309203507E-3</c:v>
                </c:pt>
                <c:pt idx="17">
                  <c:v>1.5646027809938009E-3</c:v>
                </c:pt>
                <c:pt idx="18">
                  <c:v>3.4388922249374223E-4</c:v>
                </c:pt>
                <c:pt idx="19">
                  <c:v>5.6632052675160852E-4</c:v>
                </c:pt>
                <c:pt idx="20">
                  <c:v>2.4776749122678971E-3</c:v>
                </c:pt>
                <c:pt idx="21">
                  <c:v>6.1955567884882051E-4</c:v>
                </c:pt>
                <c:pt idx="22">
                  <c:v>2.4611126846324849E-3</c:v>
                </c:pt>
                <c:pt idx="23">
                  <c:v>1.3744216512071512E-3</c:v>
                </c:pt>
                <c:pt idx="24">
                  <c:v>6.9752443813660212E-4</c:v>
                </c:pt>
              </c:numCache>
            </c:numRef>
          </c:val>
        </c:ser>
        <c:dLbls>
          <c:showLegendKey val="0"/>
          <c:showVal val="0"/>
          <c:showCatName val="0"/>
          <c:showSerName val="0"/>
          <c:showPercent val="0"/>
          <c:showBubbleSize val="0"/>
        </c:dLbls>
        <c:gapWidth val="150"/>
        <c:axId val="36240384"/>
        <c:axId val="36246272"/>
      </c:barChart>
      <c:catAx>
        <c:axId val="36240384"/>
        <c:scaling>
          <c:orientation val="minMax"/>
        </c:scaling>
        <c:delete val="0"/>
        <c:axPos val="b"/>
        <c:numFmt formatCode="General" sourceLinked="1"/>
        <c:majorTickMark val="out"/>
        <c:minorTickMark val="none"/>
        <c:tickLblPos val="nextTo"/>
        <c:crossAx val="36246272"/>
        <c:crosses val="autoZero"/>
        <c:auto val="1"/>
        <c:lblAlgn val="ctr"/>
        <c:lblOffset val="100"/>
        <c:tickLblSkip val="2"/>
        <c:tickMarkSkip val="1"/>
        <c:noMultiLvlLbl val="0"/>
      </c:catAx>
      <c:valAx>
        <c:axId val="36246272"/>
        <c:scaling>
          <c:orientation val="minMax"/>
          <c:max val="3.0000000000000006E-2"/>
          <c:min val="0"/>
        </c:scaling>
        <c:delete val="0"/>
        <c:axPos val="l"/>
        <c:majorGridlines/>
        <c:numFmt formatCode="0%" sourceLinked="0"/>
        <c:majorTickMark val="out"/>
        <c:minorTickMark val="none"/>
        <c:tickLblPos val="nextTo"/>
        <c:crossAx val="36240384"/>
        <c:crosses val="autoZero"/>
        <c:crossBetween val="between"/>
        <c:majorUnit val="1.0000000000000002E-2"/>
      </c:valAx>
      <c:spPr>
        <a:noFill/>
        <a:ln>
          <a:noFill/>
        </a:ln>
      </c:spPr>
    </c:plotArea>
    <c:plotVisOnly val="1"/>
    <c:dispBlanksAs val="gap"/>
    <c:showDLblsOverMax val="0"/>
  </c:chart>
  <c:spPr>
    <a:noFill/>
    <a:ln>
      <a:noFill/>
    </a:ln>
  </c:spPr>
  <c:txPr>
    <a:bodyPr/>
    <a:lstStyle/>
    <a:p>
      <a:pPr>
        <a:defRPr sz="10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604664630444332E-2"/>
          <c:y val="1.8619434584406926E-2"/>
          <c:w val="0.91539533536955564"/>
          <c:h val="0.9627611308311862"/>
        </c:manualLayout>
      </c:layout>
      <c:barChart>
        <c:barDir val="col"/>
        <c:grouping val="stacked"/>
        <c:varyColors val="0"/>
        <c:ser>
          <c:idx val="0"/>
          <c:order val="0"/>
          <c:tx>
            <c:strRef>
              <c:f>Analysis!$I$41</c:f>
              <c:strCache>
                <c:ptCount val="1"/>
                <c:pt idx="0">
                  <c:v>Issue as a percent of Assets</c:v>
                </c:pt>
              </c:strCache>
            </c:strRef>
          </c:tx>
          <c:spPr>
            <a:solidFill>
              <a:srgbClr val="800000"/>
            </a:solidFill>
          </c:spPr>
          <c:invertIfNegative val="0"/>
          <c:cat>
            <c:strRef>
              <c:f>Analysis!$B$42:$B$73</c:f>
              <c:strCache>
                <c:ptCount val="32"/>
                <c:pt idx="0">
                  <c:v>IL</c:v>
                </c:pt>
                <c:pt idx="1">
                  <c:v>NJ</c:v>
                </c:pt>
                <c:pt idx="2">
                  <c:v>OR</c:v>
                </c:pt>
                <c:pt idx="3">
                  <c:v>CT</c:v>
                </c:pt>
                <c:pt idx="4">
                  <c:v>PA</c:v>
                </c:pt>
                <c:pt idx="5">
                  <c:v>CO</c:v>
                </c:pt>
                <c:pt idx="6">
                  <c:v>KS</c:v>
                </c:pt>
                <c:pt idx="7">
                  <c:v>CA</c:v>
                </c:pt>
                <c:pt idx="8">
                  <c:v>WI</c:v>
                </c:pt>
                <c:pt idx="9">
                  <c:v>MI</c:v>
                </c:pt>
                <c:pt idx="10">
                  <c:v>IN</c:v>
                </c:pt>
                <c:pt idx="11">
                  <c:v>ME</c:v>
                </c:pt>
                <c:pt idx="12">
                  <c:v>MD</c:v>
                </c:pt>
                <c:pt idx="13">
                  <c:v>RI</c:v>
                </c:pt>
                <c:pt idx="14">
                  <c:v>NH</c:v>
                </c:pt>
                <c:pt idx="15">
                  <c:v>KY</c:v>
                </c:pt>
                <c:pt idx="16">
                  <c:v>MA</c:v>
                </c:pt>
                <c:pt idx="17">
                  <c:v>LA</c:v>
                </c:pt>
                <c:pt idx="18">
                  <c:v>TX</c:v>
                </c:pt>
                <c:pt idx="19">
                  <c:v>NY</c:v>
                </c:pt>
                <c:pt idx="20">
                  <c:v>FL</c:v>
                </c:pt>
                <c:pt idx="21">
                  <c:v>MO</c:v>
                </c:pt>
                <c:pt idx="22">
                  <c:v>MN</c:v>
                </c:pt>
                <c:pt idx="23">
                  <c:v>VA</c:v>
                </c:pt>
                <c:pt idx="24">
                  <c:v>OH</c:v>
                </c:pt>
                <c:pt idx="25">
                  <c:v>MS</c:v>
                </c:pt>
                <c:pt idx="26">
                  <c:v>TN</c:v>
                </c:pt>
                <c:pt idx="27">
                  <c:v>NE</c:v>
                </c:pt>
                <c:pt idx="28">
                  <c:v>AL</c:v>
                </c:pt>
                <c:pt idx="29">
                  <c:v>ID</c:v>
                </c:pt>
                <c:pt idx="30">
                  <c:v>SC</c:v>
                </c:pt>
                <c:pt idx="31">
                  <c:v>IA</c:v>
                </c:pt>
              </c:strCache>
            </c:strRef>
          </c:cat>
          <c:val>
            <c:numRef>
              <c:f>Analysis!$I$42:$I$73</c:f>
              <c:numCache>
                <c:formatCode>0.000%</c:formatCode>
                <c:ptCount val="32"/>
                <c:pt idx="0">
                  <c:v>0.20209457510654741</c:v>
                </c:pt>
                <c:pt idx="1">
                  <c:v>0.15226482049056111</c:v>
                </c:pt>
                <c:pt idx="2">
                  <c:v>0.14960489878777097</c:v>
                </c:pt>
                <c:pt idx="3">
                  <c:v>0.13106116791753353</c:v>
                </c:pt>
                <c:pt idx="4">
                  <c:v>5.8265361005248491E-2</c:v>
                </c:pt>
                <c:pt idx="5">
                  <c:v>5.2915630554255473E-2</c:v>
                </c:pt>
                <c:pt idx="6">
                  <c:v>4.5484856504773234E-2</c:v>
                </c:pt>
                <c:pt idx="7">
                  <c:v>4.286409686161681E-2</c:v>
                </c:pt>
                <c:pt idx="8">
                  <c:v>4.1614761273334619E-2</c:v>
                </c:pt>
                <c:pt idx="9">
                  <c:v>3.6089033353625413E-2</c:v>
                </c:pt>
                <c:pt idx="10">
                  <c:v>3.1494098332708921E-2</c:v>
                </c:pt>
                <c:pt idx="11">
                  <c:v>2.2586291197512116E-2</c:v>
                </c:pt>
                <c:pt idx="12">
                  <c:v>1.9514066758793767E-2</c:v>
                </c:pt>
                <c:pt idx="13">
                  <c:v>1.3676463472177205E-2</c:v>
                </c:pt>
                <c:pt idx="14">
                  <c:v>1.2824175579167426E-2</c:v>
                </c:pt>
                <c:pt idx="15">
                  <c:v>1.266611467582481E-2</c:v>
                </c:pt>
                <c:pt idx="16">
                  <c:v>1.2208410824570352E-2</c:v>
                </c:pt>
                <c:pt idx="17">
                  <c:v>1.2097641192260771E-2</c:v>
                </c:pt>
                <c:pt idx="18">
                  <c:v>1.1562463065981944E-2</c:v>
                </c:pt>
                <c:pt idx="19">
                  <c:v>6.6530684209882493E-3</c:v>
                </c:pt>
                <c:pt idx="20">
                  <c:v>6.4600008201612224E-3</c:v>
                </c:pt>
                <c:pt idx="21">
                  <c:v>5.2120812645260681E-3</c:v>
                </c:pt>
                <c:pt idx="22">
                  <c:v>5.1556774431137297E-3</c:v>
                </c:pt>
                <c:pt idx="23">
                  <c:v>3.0982439840299071E-3</c:v>
                </c:pt>
                <c:pt idx="24">
                  <c:v>3.0139146610991614E-3</c:v>
                </c:pt>
                <c:pt idx="25">
                  <c:v>2.8860774393784754E-3</c:v>
                </c:pt>
                <c:pt idx="26">
                  <c:v>2.294898113287985E-3</c:v>
                </c:pt>
                <c:pt idx="27">
                  <c:v>8.2738473888526386E-4</c:v>
                </c:pt>
                <c:pt idx="28">
                  <c:v>4.2830665822125044E-4</c:v>
                </c:pt>
                <c:pt idx="29">
                  <c:v>4.1193314326797763E-4</c:v>
                </c:pt>
                <c:pt idx="30">
                  <c:v>2.6520099762631299E-4</c:v>
                </c:pt>
                <c:pt idx="31">
                  <c:v>5.7788267090981306E-5</c:v>
                </c:pt>
              </c:numCache>
            </c:numRef>
          </c:val>
        </c:ser>
        <c:dLbls>
          <c:showLegendKey val="0"/>
          <c:showVal val="0"/>
          <c:showCatName val="0"/>
          <c:showSerName val="0"/>
          <c:showPercent val="0"/>
          <c:showBubbleSize val="0"/>
        </c:dLbls>
        <c:gapWidth val="150"/>
        <c:overlap val="100"/>
        <c:axId val="36299136"/>
        <c:axId val="36300672"/>
      </c:barChart>
      <c:catAx>
        <c:axId val="36299136"/>
        <c:scaling>
          <c:orientation val="minMax"/>
        </c:scaling>
        <c:delete val="0"/>
        <c:axPos val="b"/>
        <c:numFmt formatCode="General" sourceLinked="1"/>
        <c:majorTickMark val="out"/>
        <c:minorTickMark val="none"/>
        <c:tickLblPos val="nextTo"/>
        <c:crossAx val="36300672"/>
        <c:crosses val="autoZero"/>
        <c:auto val="1"/>
        <c:lblAlgn val="ctr"/>
        <c:lblOffset val="100"/>
        <c:tickLblSkip val="1"/>
        <c:noMultiLvlLbl val="0"/>
      </c:catAx>
      <c:valAx>
        <c:axId val="36300672"/>
        <c:scaling>
          <c:orientation val="minMax"/>
          <c:max val="0.25"/>
          <c:min val="0"/>
        </c:scaling>
        <c:delete val="0"/>
        <c:axPos val="l"/>
        <c:majorGridlines/>
        <c:numFmt formatCode="0%" sourceLinked="0"/>
        <c:majorTickMark val="out"/>
        <c:minorTickMark val="none"/>
        <c:tickLblPos val="nextTo"/>
        <c:crossAx val="36299136"/>
        <c:crosses val="autoZero"/>
        <c:crossBetween val="between"/>
      </c:valAx>
      <c:spPr>
        <a:noFill/>
        <a:ln>
          <a:noFill/>
        </a:ln>
      </c:spPr>
    </c:plotArea>
    <c:plotVisOnly val="1"/>
    <c:dispBlanksAs val="gap"/>
    <c:showDLblsOverMax val="0"/>
  </c:chart>
  <c:spPr>
    <a:noFill/>
    <a:ln>
      <a:noFill/>
    </a:ln>
  </c:spPr>
  <c:txPr>
    <a:bodyPr/>
    <a:lstStyle/>
    <a:p>
      <a:pPr>
        <a:defRPr sz="10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7628" cy="46418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0" hangingPunct="0">
              <a:defRPr sz="1200">
                <a:latin typeface="Scala-Regular" pitchFamily="-110" charset="0"/>
                <a:ea typeface="ＭＳ Ｐゴシック" pitchFamily="-110" charset="-128"/>
                <a:cs typeface="ＭＳ Ｐゴシック" pitchFamily="-110" charset="-128"/>
              </a:defRPr>
            </a:lvl1pPr>
          </a:lstStyle>
          <a:p>
            <a:pPr>
              <a:defRPr/>
            </a:pPr>
            <a:endParaRPr lang="en-US" dirty="0"/>
          </a:p>
        </p:txBody>
      </p:sp>
      <p:sp>
        <p:nvSpPr>
          <p:cNvPr id="76803" name="Rectangle 3"/>
          <p:cNvSpPr>
            <a:spLocks noGrp="1" noChangeArrowheads="1"/>
          </p:cNvSpPr>
          <p:nvPr>
            <p:ph type="dt" sz="quarter" idx="1"/>
          </p:nvPr>
        </p:nvSpPr>
        <p:spPr bwMode="auto">
          <a:xfrm>
            <a:off x="3971183" y="0"/>
            <a:ext cx="3037628" cy="46418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0" hangingPunct="0">
              <a:defRPr sz="1200">
                <a:latin typeface="Scala-Regular" pitchFamily="-110" charset="0"/>
                <a:ea typeface="ＭＳ Ｐゴシック" charset="-128"/>
                <a:cs typeface="ＭＳ Ｐゴシック" charset="-128"/>
              </a:defRPr>
            </a:lvl1pPr>
          </a:lstStyle>
          <a:p>
            <a:pPr>
              <a:defRPr/>
            </a:pPr>
            <a:fld id="{9298EBCF-06EF-EE45-A22A-3DC3B94C45FC}" type="datetime1">
              <a:rPr lang="en-US"/>
              <a:pPr>
                <a:defRPr/>
              </a:pPr>
              <a:t>4/16/2015</a:t>
            </a:fld>
            <a:endParaRPr lang="en-US" dirty="0"/>
          </a:p>
        </p:txBody>
      </p:sp>
      <p:sp>
        <p:nvSpPr>
          <p:cNvPr id="76804" name="Rectangle 4"/>
          <p:cNvSpPr>
            <a:spLocks noGrp="1" noChangeArrowheads="1"/>
          </p:cNvSpPr>
          <p:nvPr>
            <p:ph type="ftr" sz="quarter" idx="2"/>
          </p:nvPr>
        </p:nvSpPr>
        <p:spPr bwMode="auto">
          <a:xfrm>
            <a:off x="0" y="8830627"/>
            <a:ext cx="3037628" cy="46418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0" hangingPunct="0">
              <a:defRPr sz="1200">
                <a:latin typeface="Scala-Regular" pitchFamily="-110" charset="0"/>
                <a:ea typeface="ＭＳ Ｐゴシック" pitchFamily="-110" charset="-128"/>
                <a:cs typeface="ＭＳ Ｐゴシック" pitchFamily="-110" charset="-128"/>
              </a:defRPr>
            </a:lvl1pPr>
          </a:lstStyle>
          <a:p>
            <a:pPr>
              <a:defRPr/>
            </a:pPr>
            <a:endParaRPr lang="en-US" dirty="0"/>
          </a:p>
        </p:txBody>
      </p:sp>
      <p:sp>
        <p:nvSpPr>
          <p:cNvPr id="76805" name="Rectangle 5"/>
          <p:cNvSpPr>
            <a:spLocks noGrp="1" noChangeArrowheads="1"/>
          </p:cNvSpPr>
          <p:nvPr>
            <p:ph type="sldNum" sz="quarter" idx="3"/>
          </p:nvPr>
        </p:nvSpPr>
        <p:spPr bwMode="auto">
          <a:xfrm>
            <a:off x="3971183" y="8830627"/>
            <a:ext cx="3037628" cy="46418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0" hangingPunct="0">
              <a:defRPr sz="1200">
                <a:latin typeface="Scala-Regular" pitchFamily="-110" charset="0"/>
                <a:ea typeface="ＭＳ Ｐゴシック" charset="-128"/>
                <a:cs typeface="ＭＳ Ｐゴシック" charset="-128"/>
              </a:defRPr>
            </a:lvl1pPr>
          </a:lstStyle>
          <a:p>
            <a:pPr>
              <a:defRPr/>
            </a:pPr>
            <a:fld id="{D46B7666-8565-8C49-B7EB-884A848A6BCA}" type="slidenum">
              <a:rPr lang="en-US"/>
              <a:pPr>
                <a:defRPr/>
              </a:pPr>
              <a:t>‹#›</a:t>
            </a:fld>
            <a:endParaRPr lang="en-US" dirty="0"/>
          </a:p>
        </p:txBody>
      </p:sp>
    </p:spTree>
    <p:extLst>
      <p:ext uri="{BB962C8B-B14F-4D97-AF65-F5344CB8AC3E}">
        <p14:creationId xmlns:p14="http://schemas.microsoft.com/office/powerpoint/2010/main" val="187279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628" cy="464184"/>
          </a:xfrm>
          <a:prstGeom prst="rect">
            <a:avLst/>
          </a:prstGeom>
          <a:noFill/>
          <a:ln w="9525">
            <a:noFill/>
            <a:miter lim="800000"/>
            <a:headEnd/>
            <a:tailEnd/>
          </a:ln>
        </p:spPr>
        <p:txBody>
          <a:bodyPr vert="horz" wrap="square" lIns="93171" tIns="46586" rIns="93171" bIns="46586" numCol="1" anchor="t" anchorCtr="0" compatLnSpc="1">
            <a:prstTxWarp prst="textNoShape">
              <a:avLst/>
            </a:prstTxWarp>
          </a:bodyPr>
          <a:lstStyle>
            <a:lvl1pPr defTabSz="931670" eaLnBrk="0" hangingPunct="0">
              <a:defRPr sz="1200">
                <a:latin typeface="Arial" pitchFamily="-110" charset="0"/>
                <a:ea typeface="ＭＳ Ｐゴシック" pitchFamily="-110" charset="-128"/>
                <a:cs typeface="ＭＳ Ｐゴシック" pitchFamily="-110" charset="-128"/>
              </a:defRPr>
            </a:lvl1pPr>
          </a:lstStyle>
          <a:p>
            <a:pPr>
              <a:defRPr/>
            </a:pPr>
            <a:endParaRPr lang="en-US" dirty="0"/>
          </a:p>
        </p:txBody>
      </p:sp>
      <p:sp>
        <p:nvSpPr>
          <p:cNvPr id="3075" name="Rectangle 3"/>
          <p:cNvSpPr>
            <a:spLocks noGrp="1" noChangeArrowheads="1"/>
          </p:cNvSpPr>
          <p:nvPr>
            <p:ph type="dt" idx="1"/>
          </p:nvPr>
        </p:nvSpPr>
        <p:spPr bwMode="auto">
          <a:xfrm>
            <a:off x="3972773" y="0"/>
            <a:ext cx="3037628" cy="464184"/>
          </a:xfrm>
          <a:prstGeom prst="rect">
            <a:avLst/>
          </a:prstGeom>
          <a:noFill/>
          <a:ln w="9525">
            <a:noFill/>
            <a:miter lim="800000"/>
            <a:headEnd/>
            <a:tailEnd/>
          </a:ln>
        </p:spPr>
        <p:txBody>
          <a:bodyPr vert="horz" wrap="square" lIns="93171" tIns="46586" rIns="93171" bIns="46586" numCol="1" anchor="t" anchorCtr="0" compatLnSpc="1">
            <a:prstTxWarp prst="textNoShape">
              <a:avLst/>
            </a:prstTxWarp>
          </a:bodyPr>
          <a:lstStyle>
            <a:lvl1pPr algn="r" defTabSz="931670" eaLnBrk="0" hangingPunct="0">
              <a:defRPr sz="1200">
                <a:latin typeface="Arial" pitchFamily="-110" charset="0"/>
                <a:ea typeface="ＭＳ Ｐゴシック" pitchFamily="-110" charset="-128"/>
                <a:cs typeface="ＭＳ Ｐゴシック" pitchFamily="-110"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144" y="4416108"/>
            <a:ext cx="5140112" cy="4182427"/>
          </a:xfrm>
          <a:prstGeom prst="rect">
            <a:avLst/>
          </a:prstGeom>
          <a:noFill/>
          <a:ln w="9525">
            <a:noFill/>
            <a:miter lim="800000"/>
            <a:headEnd/>
            <a:tailEnd/>
          </a:ln>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2216"/>
            <a:ext cx="3037628" cy="464184"/>
          </a:xfrm>
          <a:prstGeom prst="rect">
            <a:avLst/>
          </a:prstGeom>
          <a:noFill/>
          <a:ln w="9525">
            <a:noFill/>
            <a:miter lim="800000"/>
            <a:headEnd/>
            <a:tailEnd/>
          </a:ln>
        </p:spPr>
        <p:txBody>
          <a:bodyPr vert="horz" wrap="square" lIns="93171" tIns="46586" rIns="93171" bIns="46586" numCol="1" anchor="b" anchorCtr="0" compatLnSpc="1">
            <a:prstTxWarp prst="textNoShape">
              <a:avLst/>
            </a:prstTxWarp>
          </a:bodyPr>
          <a:lstStyle>
            <a:lvl1pPr defTabSz="931670" eaLnBrk="0" hangingPunct="0">
              <a:defRPr sz="1200">
                <a:latin typeface="Arial" pitchFamily="-110" charset="0"/>
                <a:ea typeface="ＭＳ Ｐゴシック" pitchFamily="-110" charset="-128"/>
                <a:cs typeface="ＭＳ Ｐゴシック" pitchFamily="-110" charset="-128"/>
              </a:defRPr>
            </a:lvl1pPr>
          </a:lstStyle>
          <a:p>
            <a:pPr>
              <a:defRPr/>
            </a:pPr>
            <a:endParaRPr lang="en-US" dirty="0"/>
          </a:p>
        </p:txBody>
      </p:sp>
      <p:sp>
        <p:nvSpPr>
          <p:cNvPr id="3079" name="Rectangle 7"/>
          <p:cNvSpPr>
            <a:spLocks noGrp="1" noChangeArrowheads="1"/>
          </p:cNvSpPr>
          <p:nvPr>
            <p:ph type="sldNum" sz="quarter" idx="5"/>
          </p:nvPr>
        </p:nvSpPr>
        <p:spPr bwMode="auto">
          <a:xfrm>
            <a:off x="3972773" y="8832216"/>
            <a:ext cx="3037628" cy="464184"/>
          </a:xfrm>
          <a:prstGeom prst="rect">
            <a:avLst/>
          </a:prstGeom>
          <a:noFill/>
          <a:ln w="9525">
            <a:noFill/>
            <a:miter lim="800000"/>
            <a:headEnd/>
            <a:tailEnd/>
          </a:ln>
        </p:spPr>
        <p:txBody>
          <a:bodyPr vert="horz" wrap="square" lIns="93171" tIns="46586" rIns="93171" bIns="46586" numCol="1" anchor="b" anchorCtr="0" compatLnSpc="1">
            <a:prstTxWarp prst="textNoShape">
              <a:avLst/>
            </a:prstTxWarp>
          </a:bodyPr>
          <a:lstStyle>
            <a:lvl1pPr algn="r" defTabSz="931670" eaLnBrk="0" hangingPunct="0">
              <a:defRPr sz="1200">
                <a:latin typeface="Arial" charset="0"/>
                <a:ea typeface="ＭＳ Ｐゴシック" charset="-128"/>
                <a:cs typeface="ＭＳ Ｐゴシック" charset="-128"/>
              </a:defRPr>
            </a:lvl1pPr>
          </a:lstStyle>
          <a:p>
            <a:pPr>
              <a:defRPr/>
            </a:pPr>
            <a:fld id="{242E2EB5-BCF2-B24A-BC18-C70BAA4270FD}" type="slidenum">
              <a:rPr lang="en-US"/>
              <a:pPr>
                <a:defRPr/>
              </a:pPr>
              <a:t>‹#›</a:t>
            </a:fld>
            <a:endParaRPr lang="en-US" dirty="0"/>
          </a:p>
        </p:txBody>
      </p:sp>
    </p:spTree>
    <p:extLst>
      <p:ext uri="{BB962C8B-B14F-4D97-AF65-F5344CB8AC3E}">
        <p14:creationId xmlns:p14="http://schemas.microsoft.com/office/powerpoint/2010/main" val="21780123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ＭＳ Ｐゴシック" pitchFamily="-97" charset="-128"/>
      </a:defRPr>
    </a:lvl1pPr>
    <a:lvl2pPr marL="4572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mn-cs"/>
      </a:defRPr>
    </a:lvl2pPr>
    <a:lvl3pPr marL="9144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mn-cs"/>
      </a:defRPr>
    </a:lvl3pPr>
    <a:lvl4pPr marL="13716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mn-cs"/>
      </a:defRPr>
    </a:lvl4pPr>
    <a:lvl5pPr marL="18288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BA3E9042-8441-304B-8EF7-977FF1A35729}" type="slidenum">
              <a:rPr lang="en-US"/>
              <a:pPr/>
              <a:t>0</a:t>
            </a:fld>
            <a:endParaRPr lang="en-US"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marL="171450" indent="-171450" eaLnBrk="1" hangingPunct="1">
              <a:buFont typeface="Arial" panose="020B0604020202020204" pitchFamily="34" charset="0"/>
              <a:buChar char="•"/>
            </a:pPr>
            <a:r>
              <a:rPr lang="en-US" dirty="0" smtClean="0">
                <a:latin typeface="Arial" charset="0"/>
                <a:ea typeface="ＭＳ Ｐゴシック" charset="-128"/>
                <a:cs typeface="ＭＳ Ｐゴシック" charset="-128"/>
              </a:rPr>
              <a:t>As always, I am delighted to participate in….</a:t>
            </a:r>
          </a:p>
          <a:p>
            <a:pPr marL="171450" indent="-171450" eaLnBrk="1" hangingPunct="1">
              <a:buFont typeface="Arial" panose="020B0604020202020204" pitchFamily="34" charset="0"/>
              <a:buChar char="•"/>
            </a:pPr>
            <a:r>
              <a:rPr lang="en-US" baseline="0" dirty="0" smtClean="0">
                <a:latin typeface="Arial" charset="0"/>
                <a:ea typeface="ＭＳ Ｐゴシック" charset="-128"/>
                <a:cs typeface="ＭＳ Ｐゴシック" charset="-128"/>
              </a:rPr>
              <a:t>This afternoon I thought that I would start with a brief update and then talk about good news, worrisome things, and some unsettled – and perhaps unsettling –  items.  </a:t>
            </a:r>
          </a:p>
          <a:p>
            <a:pPr marL="171450" indent="-171450" eaLnBrk="1" hangingPunct="1">
              <a:buFont typeface="Arial" panose="020B0604020202020204" pitchFamily="34" charset="0"/>
              <a:buChar char="•"/>
            </a:pPr>
            <a:endParaRPr lang="en-US" baseline="0" dirty="0" smtClean="0">
              <a:latin typeface="Arial" charset="0"/>
              <a:ea typeface="ＭＳ Ｐゴシック" charset="-128"/>
              <a:cs typeface="ＭＳ Ｐゴシック" charset="-128"/>
            </a:endParaRPr>
          </a:p>
          <a:p>
            <a:pPr marL="0" indent="0" eaLnBrk="1" hangingPunct="1">
              <a:buFont typeface="Arial" panose="020B0604020202020204" pitchFamily="34" charset="0"/>
              <a:buNone/>
            </a:pPr>
            <a:r>
              <a:rPr lang="en-US" baseline="0" dirty="0" smtClean="0">
                <a:latin typeface="Arial" charset="0"/>
                <a:ea typeface="ＭＳ Ｐゴシック" charset="-128"/>
                <a:cs typeface="ＭＳ Ｐゴシック" charset="-128"/>
              </a:rPr>
              <a:t>Possible idea to consider: slower population growth and revenue growth</a:t>
            </a:r>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538744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9</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3256064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10</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1947786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11</a:t>
            </a:fld>
            <a:endParaRPr lang="en-US" dirty="0"/>
          </a:p>
        </p:txBody>
      </p:sp>
      <p:sp>
        <p:nvSpPr>
          <p:cNvPr id="19459" name="Rectangle 2"/>
          <p:cNvSpPr>
            <a:spLocks noGrp="1" noRot="1" noChangeAspect="1" noChangeArrowheads="1" noTextEdit="1"/>
          </p:cNvSpPr>
          <p:nvPr>
            <p:ph type="sldImg"/>
          </p:nvPr>
        </p:nvSpPr>
        <p:spPr>
          <a:xfrm>
            <a:off x="1258888" y="720725"/>
            <a:ext cx="4799012" cy="3598863"/>
          </a:xfrm>
          <a:ln/>
        </p:spPr>
      </p:sp>
      <p:sp>
        <p:nvSpPr>
          <p:cNvPr id="19460" name="Rectangle 4"/>
          <p:cNvSpPr>
            <a:spLocks noGrp="1" noChangeArrowheads="1"/>
          </p:cNvSpPr>
          <p:nvPr>
            <p:ph type="body" idx="1"/>
          </p:nvPr>
        </p:nvSpPr>
        <p:spPr>
          <a:noFill/>
          <a:ln/>
        </p:spPr>
        <p:txBody>
          <a:bodyPr/>
          <a:lstStyle/>
          <a:p>
            <a:pPr eaLnBrk="1" hangingPunct="1"/>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3145842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12</a:t>
            </a:fld>
            <a:endParaRPr lang="en-US" dirty="0"/>
          </a:p>
        </p:txBody>
      </p:sp>
      <p:sp>
        <p:nvSpPr>
          <p:cNvPr id="19459" name="Rectangle 2"/>
          <p:cNvSpPr>
            <a:spLocks noGrp="1" noRot="1" noChangeAspect="1" noChangeArrowheads="1" noTextEdit="1"/>
          </p:cNvSpPr>
          <p:nvPr>
            <p:ph type="sldImg"/>
          </p:nvPr>
        </p:nvSpPr>
        <p:spPr>
          <a:xfrm>
            <a:off x="1258888" y="720725"/>
            <a:ext cx="4799012" cy="3598863"/>
          </a:xfrm>
          <a:ln/>
        </p:spPr>
      </p:sp>
      <p:sp>
        <p:nvSpPr>
          <p:cNvPr id="19460" name="Rectangle 4"/>
          <p:cNvSpPr>
            <a:spLocks noGrp="1" noChangeArrowheads="1"/>
          </p:cNvSpPr>
          <p:nvPr>
            <p:ph type="body" idx="1"/>
          </p:nvPr>
        </p:nvSpPr>
        <p:spPr>
          <a:noFill/>
          <a:ln/>
        </p:spPr>
        <p:txBody>
          <a:bodyPr/>
          <a:lstStyle/>
          <a:p>
            <a:pPr eaLnBrk="1" hangingPunct="1"/>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2597839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13</a:t>
            </a:fld>
            <a:endParaRPr lang="en-US" dirty="0"/>
          </a:p>
        </p:txBody>
      </p:sp>
      <p:sp>
        <p:nvSpPr>
          <p:cNvPr id="19459" name="Rectangle 2"/>
          <p:cNvSpPr>
            <a:spLocks noGrp="1" noRot="1" noChangeAspect="1" noChangeArrowheads="1" noTextEdit="1"/>
          </p:cNvSpPr>
          <p:nvPr>
            <p:ph type="sldImg"/>
          </p:nvPr>
        </p:nvSpPr>
        <p:spPr>
          <a:xfrm>
            <a:off x="1258888" y="720725"/>
            <a:ext cx="4799012" cy="3598863"/>
          </a:xfrm>
          <a:ln/>
        </p:spPr>
      </p:sp>
      <p:sp>
        <p:nvSpPr>
          <p:cNvPr id="19460" name="Rectangle 4"/>
          <p:cNvSpPr>
            <a:spLocks noGrp="1" noChangeArrowheads="1"/>
          </p:cNvSpPr>
          <p:nvPr>
            <p:ph type="body" idx="1"/>
          </p:nvPr>
        </p:nvSpPr>
        <p:spPr>
          <a:noFill/>
          <a:ln/>
        </p:spPr>
        <p:txBody>
          <a:bodyPr/>
          <a:lstStyle/>
          <a:p>
            <a:pPr eaLnBrk="1" hangingPunct="1"/>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1795701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14</a:t>
            </a:fld>
            <a:endParaRPr lang="en-US" dirty="0"/>
          </a:p>
        </p:txBody>
      </p:sp>
      <p:sp>
        <p:nvSpPr>
          <p:cNvPr id="19459" name="Rectangle 2"/>
          <p:cNvSpPr>
            <a:spLocks noGrp="1" noRot="1" noChangeAspect="1" noChangeArrowheads="1" noTextEdit="1"/>
          </p:cNvSpPr>
          <p:nvPr>
            <p:ph type="sldImg"/>
          </p:nvPr>
        </p:nvSpPr>
        <p:spPr>
          <a:xfrm>
            <a:off x="1258888" y="720725"/>
            <a:ext cx="4799012" cy="3598863"/>
          </a:xfrm>
          <a:ln/>
        </p:spPr>
      </p:sp>
      <p:sp>
        <p:nvSpPr>
          <p:cNvPr id="19460" name="Rectangle 4"/>
          <p:cNvSpPr>
            <a:spLocks noGrp="1" noChangeArrowheads="1"/>
          </p:cNvSpPr>
          <p:nvPr>
            <p:ph type="body" idx="1"/>
          </p:nvPr>
        </p:nvSpPr>
        <p:spPr>
          <a:noFill/>
          <a:ln/>
        </p:spPr>
        <p:txBody>
          <a:bodyPr/>
          <a:lstStyle/>
          <a:p>
            <a:pPr eaLnBrk="1" hangingPunct="1"/>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255592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16</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Char char="•"/>
            </a:pPr>
            <a:endParaRPr lang="en-US" dirty="0" smtClean="0">
              <a:latin typeface="Times New Roman" charset="0"/>
              <a:ea typeface="ＭＳ Ｐゴシック" charset="-128"/>
              <a:cs typeface="ＭＳ Ｐゴシック" charset="-128"/>
            </a:endParaRPr>
          </a:p>
          <a:p>
            <a:pPr eaLnBrk="1" hangingPunct="1"/>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345833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1</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1503849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2</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marL="171450" indent="-171450" eaLnBrk="1" hangingPunct="1">
              <a:buFont typeface="Arial" pitchFamily="34" charset="0"/>
              <a:buChar char="•"/>
            </a:pPr>
            <a:r>
              <a:rPr lang="en-US" u="none" dirty="0" smtClean="0">
                <a:latin typeface="Arial" pitchFamily="34" charset="0"/>
                <a:ea typeface="ＭＳ Ｐゴシック" charset="-128"/>
                <a:cs typeface="Arial" pitchFamily="34" charset="0"/>
              </a:rPr>
              <a:t>Despite the increase in the ARC, pension costs as a percent of own source state and local revenues remain below 5 percent.  </a:t>
            </a:r>
          </a:p>
          <a:p>
            <a:pPr marL="171450" indent="-171450" eaLnBrk="1" hangingPunct="1">
              <a:buFont typeface="Arial" pitchFamily="34" charset="0"/>
              <a:buChar char="•"/>
            </a:pPr>
            <a:r>
              <a:rPr lang="en-US" u="none" dirty="0" smtClean="0">
                <a:latin typeface="Arial" pitchFamily="34" charset="0"/>
                <a:ea typeface="ＭＳ Ｐゴシック" charset="-128"/>
                <a:cs typeface="Arial" pitchFamily="34" charset="0"/>
              </a:rPr>
              <a:t>Two caveats are important here.  First, states and localities are not paying the full ARC.  Second, the normal cost component of the ARC and the unfunded liabilities are calculated using the long-run expected rate of return – historically 8 percent.  One could argue that if plans paid the full cost properly calculated, the cost would be much higher.</a:t>
            </a:r>
          </a:p>
          <a:p>
            <a:pPr marL="171450" indent="-171450" eaLnBrk="1" hangingPunct="1">
              <a:buFont typeface="Arial" pitchFamily="34" charset="0"/>
              <a:buChar char="•"/>
            </a:pPr>
            <a:r>
              <a:rPr lang="en-US" u="none" dirty="0" smtClean="0">
                <a:latin typeface="Arial" pitchFamily="34" charset="0"/>
                <a:ea typeface="ＭＳ Ｐゴシック" charset="-128"/>
                <a:cs typeface="Arial" pitchFamily="34" charset="0"/>
              </a:rPr>
              <a:t>But for people unfamiliar with state and local pensions, the important issue is that the starting point is not 20 or 30 percent, but less than 5 percent</a:t>
            </a:r>
            <a:r>
              <a:rPr lang="en-US" u="none" dirty="0" smtClean="0">
                <a:latin typeface="Times New Roman" charset="0"/>
                <a:ea typeface="ＭＳ Ｐゴシック" charset="-128"/>
                <a:cs typeface="ＭＳ Ｐゴシック" charset="-128"/>
              </a:rPr>
              <a:t>.  </a:t>
            </a:r>
          </a:p>
        </p:txBody>
      </p:sp>
    </p:spTree>
    <p:extLst>
      <p:ext uri="{BB962C8B-B14F-4D97-AF65-F5344CB8AC3E}">
        <p14:creationId xmlns:p14="http://schemas.microsoft.com/office/powerpoint/2010/main" val="175042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3</a:t>
            </a:fld>
            <a:endParaRPr lang="en-US" dirty="0"/>
          </a:p>
        </p:txBody>
      </p:sp>
      <p:sp>
        <p:nvSpPr>
          <p:cNvPr id="19459" name="Rectangle 2"/>
          <p:cNvSpPr>
            <a:spLocks noGrp="1" noRot="1" noChangeAspect="1" noChangeArrowheads="1" noTextEdit="1"/>
          </p:cNvSpPr>
          <p:nvPr>
            <p:ph type="sldImg"/>
          </p:nvPr>
        </p:nvSpPr>
        <p:spPr>
          <a:xfrm>
            <a:off x="1258888" y="720725"/>
            <a:ext cx="4799012" cy="3598863"/>
          </a:xfrm>
          <a:ln/>
        </p:spPr>
      </p:sp>
      <p:sp>
        <p:nvSpPr>
          <p:cNvPr id="19460" name="Rectangle 4"/>
          <p:cNvSpPr>
            <a:spLocks noGrp="1" noChangeArrowheads="1"/>
          </p:cNvSpPr>
          <p:nvPr>
            <p:ph type="body" idx="1"/>
          </p:nvPr>
        </p:nvSpPr>
        <p:spPr>
          <a:noFill/>
          <a:ln/>
        </p:spPr>
        <p:txBody>
          <a:bodyPr/>
          <a:lstStyle/>
          <a:p>
            <a:pPr eaLnBrk="1" hangingPunct="1"/>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1796592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4</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3740869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5</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2509956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6</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406115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7</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2268974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26DDD23-38D4-1A4F-B94C-9ACB1D64FC25}" type="slidenum">
              <a:rPr lang="en-US"/>
              <a:pPr/>
              <a:t>8</a:t>
            </a:fld>
            <a:endParaRPr lang="en-US" dirty="0"/>
          </a:p>
        </p:txBody>
      </p:sp>
      <p:sp>
        <p:nvSpPr>
          <p:cNvPr id="19459" name="Rectangle 2"/>
          <p:cNvSpPr>
            <a:spLocks noGrp="1" noRot="1" noChangeAspect="1" noChangeArrowheads="1" noTextEdit="1"/>
          </p:cNvSpPr>
          <p:nvPr>
            <p:ph type="sldImg"/>
          </p:nvPr>
        </p:nvSpPr>
        <p:spPr>
          <a:xfrm>
            <a:off x="1182688" y="698500"/>
            <a:ext cx="4646612" cy="3484563"/>
          </a:xfrm>
          <a:ln/>
        </p:spPr>
      </p:sp>
      <p:sp>
        <p:nvSpPr>
          <p:cNvPr id="19460" name="Rectangle 4"/>
          <p:cNvSpPr>
            <a:spLocks noGrp="1" noChangeArrowheads="1"/>
          </p:cNvSpPr>
          <p:nvPr>
            <p:ph type="body" idx="1"/>
          </p:nvPr>
        </p:nvSpPr>
        <p:spPr>
          <a:noFill/>
          <a:ln/>
        </p:spPr>
        <p:txBody>
          <a:bodyPr/>
          <a:lstStyle/>
          <a:p>
            <a:pPr eaLnBrk="1" hangingPunct="1">
              <a:buFontTx/>
              <a:buNone/>
            </a:pPr>
            <a:r>
              <a:rPr lang="en-US" dirty="0" smtClean="0">
                <a:latin typeface="Times New Roman" charset="0"/>
                <a:ea typeface="ＭＳ Ｐゴシック" charset="-128"/>
                <a:cs typeface="ＭＳ Ｐゴシック" charset="-128"/>
              </a:rPr>
              <a:t>The</a:t>
            </a:r>
            <a:r>
              <a:rPr lang="en-US" baseline="0" dirty="0" smtClean="0">
                <a:latin typeface="Times New Roman" charset="0"/>
                <a:ea typeface="ＭＳ Ｐゴシック" charset="-128"/>
                <a:cs typeface="ＭＳ Ｐゴシック" charset="-128"/>
              </a:rPr>
              <a:t> bad</a:t>
            </a:r>
            <a:endParaRPr lang="en-US" dirty="0" smtClean="0">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45310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B4CA04D-6744-A146-9576-C2908935E5F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F8FFF44-FF3A-6D47-A4AF-76C29B40ADF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7C5E7FE-F47E-0D46-B5E7-434F98F83A1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DCFF2E6-5B62-B143-BA37-FFE3EFD9CE1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29E7584-EC03-B94A-935D-9D3F4AB776D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EFFDF2E-C2C5-CA46-97B8-B6306069E62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37479DD-8E4D-DE48-BDD2-42E96B0D524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951C00F-66AC-B24A-8A6B-9D1C3FE085E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3EB0F10-61CD-B740-A244-B9EFBF04B9A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30E8A905-C195-C241-B53A-46689F98F34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459F8B9-49DD-9844-977A-A8D5D278DE8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E7A5090-3A55-D146-8C27-6721BF50435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pitchFamily="-110"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110"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defRPr>
            </a:lvl1pPr>
          </a:lstStyle>
          <a:p>
            <a:pPr>
              <a:defRPr/>
            </a:pPr>
            <a:fld id="{1CBF9300-967D-8A4E-B248-39FA6C606F5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2pPr>
      <a:lvl3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3pPr>
      <a:lvl4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4pPr>
      <a:lvl5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5pPr>
      <a:lvl6pPr marL="4572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6pPr>
      <a:lvl7pPr marL="9144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7pPr>
      <a:lvl8pPr marL="13716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8pPr>
      <a:lvl9pPr marL="18288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mailto:aubryj@bc.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crr.bc.edu/data/public-plans-database/" TargetMode="External"/><Relationship Id="rId5" Type="http://schemas.openxmlformats.org/officeDocument/2006/relationships/hyperlink" Target="http://crr.bc.edu/special_projects/state_and_local_pension_plans.html" TargetMode="External"/><Relationship Id="rId4" Type="http://schemas.openxmlformats.org/officeDocument/2006/relationships/hyperlink" Target="http://crr.bc.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5"/>
          <p:cNvSpPr>
            <a:spLocks noChangeArrowheads="1"/>
          </p:cNvSpPr>
          <p:nvPr/>
        </p:nvSpPr>
        <p:spPr bwMode="auto">
          <a:xfrm>
            <a:off x="0" y="4034175"/>
            <a:ext cx="9144000" cy="2209800"/>
          </a:xfrm>
          <a:prstGeom prst="rect">
            <a:avLst/>
          </a:prstGeom>
          <a:noFill/>
          <a:ln w="9525">
            <a:noFill/>
            <a:miter lim="800000"/>
            <a:headEnd/>
            <a:tailEnd/>
          </a:ln>
        </p:spPr>
        <p:txBody>
          <a:bodyPr>
            <a:prstTxWarp prst="textNoShape">
              <a:avLst/>
            </a:prstTxWarp>
          </a:bodyPr>
          <a:lstStyle/>
          <a:p>
            <a:pPr algn="ctr">
              <a:lnSpc>
                <a:spcPct val="80000"/>
              </a:lnSpc>
              <a:spcBef>
                <a:spcPct val="20000"/>
              </a:spcBef>
            </a:pPr>
            <a:r>
              <a:rPr lang="en-US" sz="1600" dirty="0" smtClean="0">
                <a:solidFill>
                  <a:srgbClr val="000000"/>
                </a:solidFill>
                <a:latin typeface="Times New Roman"/>
                <a:cs typeface="Times New Roman"/>
              </a:rPr>
              <a:t>JP Aubry</a:t>
            </a:r>
            <a:endParaRPr lang="en-US" sz="1600" dirty="0">
              <a:latin typeface="Times New Roman"/>
              <a:cs typeface="Times New Roman"/>
            </a:endParaRPr>
          </a:p>
          <a:p>
            <a:pPr algn="ctr">
              <a:lnSpc>
                <a:spcPct val="80000"/>
              </a:lnSpc>
              <a:spcBef>
                <a:spcPct val="20000"/>
              </a:spcBef>
            </a:pPr>
            <a:r>
              <a:rPr lang="en-US" sz="1600" dirty="0" smtClean="0">
                <a:latin typeface="Times New Roman" charset="0"/>
                <a:cs typeface="Times New Roman" charset="0"/>
              </a:rPr>
              <a:t>Assistant Director of State and Local Research</a:t>
            </a:r>
            <a:endParaRPr lang="en-US" sz="1600" dirty="0">
              <a:latin typeface="Times New Roman" charset="0"/>
              <a:cs typeface="Times New Roman" charset="0"/>
            </a:endParaRPr>
          </a:p>
          <a:p>
            <a:pPr algn="ctr" eaLnBrk="0" hangingPunct="0">
              <a:lnSpc>
                <a:spcPct val="80000"/>
              </a:lnSpc>
              <a:spcBef>
                <a:spcPct val="20000"/>
              </a:spcBef>
            </a:pPr>
            <a:r>
              <a:rPr lang="en-US" sz="1600" dirty="0" smtClean="0">
                <a:latin typeface="Times New Roman" charset="0"/>
                <a:cs typeface="Times New Roman" charset="0"/>
              </a:rPr>
              <a:t>The Center </a:t>
            </a:r>
            <a:r>
              <a:rPr lang="en-US" sz="1600" dirty="0">
                <a:latin typeface="Times New Roman" charset="0"/>
                <a:cs typeface="Times New Roman" charset="0"/>
              </a:rPr>
              <a:t>for Retirement Research at Boston College</a:t>
            </a:r>
            <a:endParaRPr lang="en-US" sz="1600" dirty="0">
              <a:latin typeface="Times New Roman"/>
              <a:cs typeface="Times New Roman"/>
            </a:endParaRPr>
          </a:p>
          <a:p>
            <a:pPr algn="ctr">
              <a:lnSpc>
                <a:spcPct val="80000"/>
              </a:lnSpc>
              <a:spcBef>
                <a:spcPct val="20000"/>
              </a:spcBef>
            </a:pPr>
            <a:endParaRPr lang="en-US" sz="1600" dirty="0">
              <a:latin typeface="Times New Roman"/>
              <a:cs typeface="Times New Roman"/>
            </a:endParaRPr>
          </a:p>
          <a:p>
            <a:pPr algn="ctr">
              <a:lnSpc>
                <a:spcPct val="80000"/>
              </a:lnSpc>
              <a:spcBef>
                <a:spcPct val="20000"/>
              </a:spcBef>
            </a:pPr>
            <a:r>
              <a:rPr lang="en-US" sz="1600" dirty="0">
                <a:latin typeface="Times New Roman" pitchFamily="18" charset="0"/>
                <a:cs typeface="Times New Roman" pitchFamily="18" charset="0"/>
              </a:rPr>
              <a:t>The Municipal Analysts Group of New </a:t>
            </a:r>
            <a:r>
              <a:rPr lang="en-US" sz="1600" dirty="0" smtClean="0">
                <a:latin typeface="Times New Roman" pitchFamily="18" charset="0"/>
                <a:cs typeface="Times New Roman" pitchFamily="18" charset="0"/>
              </a:rPr>
              <a:t>York (MAGNY)</a:t>
            </a:r>
          </a:p>
          <a:p>
            <a:pPr algn="ctr">
              <a:lnSpc>
                <a:spcPct val="80000"/>
              </a:lnSpc>
              <a:spcBef>
                <a:spcPct val="20000"/>
              </a:spcBef>
            </a:pPr>
            <a:r>
              <a:rPr lang="en-US" sz="1600" dirty="0" smtClean="0">
                <a:latin typeface="Times New Roman" pitchFamily="18" charset="0"/>
                <a:cs typeface="Times New Roman" pitchFamily="18" charset="0"/>
              </a:rPr>
              <a:t>Yale Club, NYC</a:t>
            </a:r>
          </a:p>
          <a:p>
            <a:pPr algn="ctr">
              <a:lnSpc>
                <a:spcPct val="80000"/>
              </a:lnSpc>
              <a:spcBef>
                <a:spcPct val="20000"/>
              </a:spcBef>
            </a:pPr>
            <a:r>
              <a:rPr lang="en-US" sz="1600" dirty="0" smtClean="0">
                <a:latin typeface="Times New Roman"/>
                <a:cs typeface="Times New Roman"/>
              </a:rPr>
              <a:t>April 17, 2015</a:t>
            </a:r>
            <a:endParaRPr lang="en-US" sz="1600" dirty="0">
              <a:latin typeface="Times New Roman"/>
              <a:cs typeface="Times New Roman"/>
            </a:endParaRPr>
          </a:p>
          <a:p>
            <a:pPr algn="ctr">
              <a:lnSpc>
                <a:spcPct val="80000"/>
              </a:lnSpc>
              <a:spcBef>
                <a:spcPct val="20000"/>
              </a:spcBef>
            </a:pPr>
            <a:endParaRPr lang="en-US" sz="1200" dirty="0">
              <a:latin typeface="Times New Roman"/>
              <a:cs typeface="Times New Roman"/>
            </a:endParaRPr>
          </a:p>
        </p:txBody>
      </p:sp>
      <p:sp>
        <p:nvSpPr>
          <p:cNvPr id="16390" name="Rectangle 4"/>
          <p:cNvSpPr>
            <a:spLocks noChangeArrowheads="1"/>
          </p:cNvSpPr>
          <p:nvPr/>
        </p:nvSpPr>
        <p:spPr bwMode="auto">
          <a:xfrm>
            <a:off x="0" y="2190385"/>
            <a:ext cx="9144000" cy="1143000"/>
          </a:xfrm>
          <a:prstGeom prst="rect">
            <a:avLst/>
          </a:prstGeom>
          <a:noFill/>
          <a:ln w="9525">
            <a:noFill/>
            <a:miter lim="800000"/>
            <a:headEnd/>
            <a:tailEnd/>
          </a:ln>
        </p:spPr>
        <p:txBody>
          <a:bodyPr anchor="ctr">
            <a:prstTxWarp prst="textNoShape">
              <a:avLst/>
            </a:prstTxWarp>
          </a:bodyPr>
          <a:lstStyle/>
          <a:p>
            <a:pPr algn="ctr"/>
            <a:r>
              <a:rPr lang="en-US" sz="4400" i="1" dirty="0">
                <a:solidFill>
                  <a:schemeClr val="tx2"/>
                </a:solidFill>
                <a:latin typeface="Times New Roman"/>
                <a:cs typeface="Times New Roman"/>
              </a:rPr>
              <a:t>The Pros and Cons of </a:t>
            </a:r>
            <a:r>
              <a:rPr lang="en-US" sz="4400" i="1" dirty="0" smtClean="0">
                <a:solidFill>
                  <a:schemeClr val="tx2"/>
                </a:solidFill>
                <a:latin typeface="Times New Roman"/>
                <a:cs typeface="Times New Roman"/>
              </a:rPr>
              <a:t/>
            </a:r>
            <a:br>
              <a:rPr lang="en-US" sz="4400" i="1" dirty="0" smtClean="0">
                <a:solidFill>
                  <a:schemeClr val="tx2"/>
                </a:solidFill>
                <a:latin typeface="Times New Roman"/>
                <a:cs typeface="Times New Roman"/>
              </a:rPr>
            </a:br>
            <a:r>
              <a:rPr lang="en-US" sz="4400" i="1" dirty="0" smtClean="0">
                <a:solidFill>
                  <a:schemeClr val="tx2"/>
                </a:solidFill>
                <a:latin typeface="Times New Roman"/>
                <a:cs typeface="Times New Roman"/>
              </a:rPr>
              <a:t>Pension </a:t>
            </a:r>
            <a:r>
              <a:rPr lang="en-US" sz="4400" i="1" dirty="0">
                <a:solidFill>
                  <a:schemeClr val="tx2"/>
                </a:solidFill>
                <a:latin typeface="Times New Roman"/>
                <a:cs typeface="Times New Roman"/>
              </a:rPr>
              <a:t>Obligation Bonds</a:t>
            </a:r>
          </a:p>
        </p:txBody>
      </p:sp>
      <p:sp>
        <p:nvSpPr>
          <p:cNvPr id="3" name="Rectangle 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7" name="Picture 6"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5" name="Straight Connector 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9</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11" name="Title 1"/>
          <p:cNvSpPr txBox="1">
            <a:spLocks/>
          </p:cNvSpPr>
          <p:nvPr/>
        </p:nvSpPr>
        <p:spPr bwMode="auto">
          <a:xfrm>
            <a:off x="87630" y="129410"/>
            <a:ext cx="9215120" cy="11074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2pPr>
            <a:lvl3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3pPr>
            <a:lvl4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4pPr>
            <a:lvl5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5pPr>
            <a:lvl6pPr marL="4572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6pPr>
            <a:lvl7pPr marL="9144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7pPr>
            <a:lvl8pPr marL="13716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8pPr>
            <a:lvl9pPr marL="18288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9pPr>
          </a:lstStyle>
          <a:p>
            <a:pPr algn="l"/>
            <a:r>
              <a:rPr lang="en-US" altLang="en-US" sz="3800" kern="0" dirty="0" smtClean="0">
                <a:latin typeface="Times New Roman" panose="02020603050405020304" pitchFamily="18" charset="0"/>
                <a:cs typeface="Times New Roman" panose="02020603050405020304" pitchFamily="18" charset="0"/>
              </a:rPr>
              <a:t>When compared to total pension assets, POB issuances are a drop in the bucket.</a:t>
            </a:r>
          </a:p>
        </p:txBody>
      </p:sp>
      <p:sp>
        <p:nvSpPr>
          <p:cNvPr id="16" name="Rectangle 15"/>
          <p:cNvSpPr/>
          <p:nvPr/>
        </p:nvSpPr>
        <p:spPr>
          <a:xfrm>
            <a:off x="1112437" y="5858347"/>
            <a:ext cx="7893340" cy="400110"/>
          </a:xfrm>
          <a:prstGeom prst="rect">
            <a:avLst/>
          </a:prstGeom>
        </p:spPr>
        <p:txBody>
          <a:bodyPr wrap="square">
            <a:spAutoFit/>
          </a:bodyPr>
          <a:lstStyle/>
          <a:p>
            <a:r>
              <a:rPr lang="en-US" sz="1000" dirty="0" smtClean="0">
                <a:latin typeface="Times New Roman" panose="02020603050405020304" pitchFamily="18" charset="0"/>
                <a:cs typeface="Times New Roman" panose="02020603050405020304" pitchFamily="18" charset="0"/>
              </a:rPr>
              <a:t>Source</a:t>
            </a:r>
            <a:r>
              <a:rPr lang="en-US" sz="1000" dirty="0">
                <a:latin typeface="Times New Roman" panose="02020603050405020304" pitchFamily="18" charset="0"/>
                <a:cs typeface="Times New Roman" panose="02020603050405020304" pitchFamily="18" charset="0"/>
              </a:rPr>
              <a:t>: Data set compiled from Bloomberg Online </a:t>
            </a:r>
            <a:r>
              <a:rPr lang="en-US" sz="1000" dirty="0" smtClean="0">
                <a:latin typeface="Times New Roman" panose="02020603050405020304" pitchFamily="18" charset="0"/>
                <a:cs typeface="Times New Roman" panose="02020603050405020304" pitchFamily="18" charset="0"/>
              </a:rPr>
              <a:t>Service (1992-2009), supplemented </a:t>
            </a:r>
            <a:r>
              <a:rPr lang="en-US" sz="1000" dirty="0">
                <a:latin typeface="Times New Roman" panose="02020603050405020304" pitchFamily="18" charset="0"/>
                <a:cs typeface="Times New Roman" panose="02020603050405020304" pitchFamily="18" charset="0"/>
              </a:rPr>
              <a:t>with  </a:t>
            </a:r>
            <a:r>
              <a:rPr lang="en-US" sz="1000" dirty="0" smtClean="0">
                <a:latin typeface="Times New Roman" panose="02020603050405020304" pitchFamily="18" charset="0"/>
                <a:cs typeface="Times New Roman" panose="02020603050405020304" pitchFamily="18" charset="0"/>
              </a:rPr>
              <a:t>Thomson </a:t>
            </a:r>
            <a:r>
              <a:rPr lang="en-US" sz="1000" dirty="0">
                <a:latin typeface="Times New Roman" panose="02020603050405020304" pitchFamily="18" charset="0"/>
                <a:cs typeface="Times New Roman" panose="02020603050405020304" pitchFamily="18" charset="0"/>
              </a:rPr>
              <a:t>Reuters SDC Municipal Bond Dataset </a:t>
            </a:r>
            <a:r>
              <a:rPr lang="en-US" sz="1000" dirty="0" smtClean="0">
                <a:latin typeface="Times New Roman" panose="02020603050405020304" pitchFamily="18" charset="0"/>
                <a:cs typeface="Times New Roman" panose="02020603050405020304" pitchFamily="18" charset="0"/>
              </a:rPr>
              <a:t> (1984-2012); The Census of Governments </a:t>
            </a:r>
            <a:r>
              <a:rPr lang="en-US" sz="1000" dirty="0">
                <a:latin typeface="Times New Roman" panose="02020603050405020304" pitchFamily="18" charset="0"/>
                <a:cs typeface="Times New Roman" panose="02020603050405020304" pitchFamily="18" charset="0"/>
              </a:rPr>
              <a:t>State and </a:t>
            </a:r>
            <a:r>
              <a:rPr lang="en-US" sz="1000" dirty="0" smtClean="0">
                <a:latin typeface="Times New Roman" panose="02020603050405020304" pitchFamily="18" charset="0"/>
                <a:cs typeface="Times New Roman" panose="02020603050405020304" pitchFamily="18" charset="0"/>
              </a:rPr>
              <a:t> Local </a:t>
            </a:r>
            <a:r>
              <a:rPr lang="en-US" sz="1000" dirty="0">
                <a:latin typeface="Times New Roman" panose="02020603050405020304" pitchFamily="18" charset="0"/>
                <a:cs typeface="Times New Roman" panose="02020603050405020304" pitchFamily="18" charset="0"/>
              </a:rPr>
              <a:t>Government Finances </a:t>
            </a:r>
            <a:r>
              <a:rPr lang="en-US" sz="1000" dirty="0" smtClean="0">
                <a:latin typeface="Times New Roman" panose="02020603050405020304" pitchFamily="18" charset="0"/>
                <a:cs typeface="Times New Roman" panose="02020603050405020304" pitchFamily="18" charset="0"/>
              </a:rPr>
              <a:t>(1986-2011)</a:t>
            </a:r>
            <a:endParaRPr lang="en-US" sz="1000" dirty="0">
              <a:latin typeface="Times New Roman" panose="02020603050405020304" pitchFamily="18" charset="0"/>
              <a:cs typeface="Times New Roman" panose="02020603050405020304" pitchFamily="18" charset="0"/>
            </a:endParaRPr>
          </a:p>
        </p:txBody>
      </p:sp>
      <p:sp>
        <p:nvSpPr>
          <p:cNvPr id="17" name="Rectangle 16"/>
          <p:cNvSpPr/>
          <p:nvPr/>
        </p:nvSpPr>
        <p:spPr>
          <a:xfrm>
            <a:off x="560070" y="1608413"/>
            <a:ext cx="8023860" cy="338554"/>
          </a:xfrm>
          <a:prstGeom prst="rect">
            <a:avLst/>
          </a:prstGeom>
        </p:spPr>
        <p:txBody>
          <a:bodyPr wrap="square">
            <a:spAutoFit/>
          </a:bodyPr>
          <a:lstStyle/>
          <a:p>
            <a:pPr algn="ctr" eaLnBrk="0" hangingPunct="0">
              <a:spcBef>
                <a:spcPts val="0"/>
              </a:spcBef>
            </a:pPr>
            <a:r>
              <a:rPr lang="en-US" sz="1600" dirty="0" smtClean="0">
                <a:latin typeface="Times New Roman" pitchFamily="18" charset="0"/>
                <a:cs typeface="Times New Roman" pitchFamily="18" charset="0"/>
              </a:rPr>
              <a:t>Total Amount of POBs Issued as a Percent of Pension Assets, 1988-2012 </a:t>
            </a:r>
            <a:endParaRPr lang="en-US" sz="1600" dirty="0">
              <a:latin typeface="Times New Roman" pitchFamily="18" charset="0"/>
              <a:cs typeface="Times New Roman" pitchFamily="18" charset="0"/>
            </a:endParaRPr>
          </a:p>
        </p:txBody>
      </p:sp>
      <p:graphicFrame>
        <p:nvGraphicFramePr>
          <p:cNvPr id="23" name="Chart 22"/>
          <p:cNvGraphicFramePr>
            <a:graphicFrameLocks/>
          </p:cNvGraphicFramePr>
          <p:nvPr>
            <p:extLst>
              <p:ext uri="{D42A27DB-BD31-4B8C-83A1-F6EECF244321}">
                <p14:modId xmlns:p14="http://schemas.microsoft.com/office/powerpoint/2010/main" val="1155266862"/>
              </p:ext>
            </p:extLst>
          </p:nvPr>
        </p:nvGraphicFramePr>
        <p:xfrm>
          <a:off x="1828800" y="2038239"/>
          <a:ext cx="5394960" cy="37246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06070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10</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10" name="Rectangle 9"/>
          <p:cNvSpPr/>
          <p:nvPr/>
        </p:nvSpPr>
        <p:spPr>
          <a:xfrm>
            <a:off x="1112437" y="5870958"/>
            <a:ext cx="8016323" cy="400110"/>
          </a:xfrm>
          <a:prstGeom prst="rect">
            <a:avLst/>
          </a:prstGeom>
        </p:spPr>
        <p:txBody>
          <a:bodyPr wrap="square">
            <a:spAutoFit/>
          </a:bodyPr>
          <a:lstStyle/>
          <a:p>
            <a:r>
              <a:rPr lang="en-US" sz="1000" dirty="0" smtClean="0">
                <a:latin typeface="Times New Roman" panose="02020603050405020304" pitchFamily="18" charset="0"/>
                <a:cs typeface="Times New Roman" panose="02020603050405020304" pitchFamily="18" charset="0"/>
              </a:rPr>
              <a:t>Source</a:t>
            </a:r>
            <a:r>
              <a:rPr lang="en-US" sz="1000" dirty="0">
                <a:latin typeface="Times New Roman" panose="02020603050405020304" pitchFamily="18" charset="0"/>
                <a:cs typeface="Times New Roman" panose="02020603050405020304" pitchFamily="18" charset="0"/>
              </a:rPr>
              <a:t>: Data set compiled from Bloomberg Online </a:t>
            </a:r>
            <a:r>
              <a:rPr lang="en-US" sz="1000" dirty="0" smtClean="0">
                <a:latin typeface="Times New Roman" panose="02020603050405020304" pitchFamily="18" charset="0"/>
                <a:cs typeface="Times New Roman" panose="02020603050405020304" pitchFamily="18" charset="0"/>
              </a:rPr>
              <a:t>Service (1992-2009), supplemented </a:t>
            </a:r>
            <a:r>
              <a:rPr lang="en-US" sz="1000" dirty="0">
                <a:latin typeface="Times New Roman" panose="02020603050405020304" pitchFamily="18" charset="0"/>
                <a:cs typeface="Times New Roman" panose="02020603050405020304" pitchFamily="18" charset="0"/>
              </a:rPr>
              <a:t>with  </a:t>
            </a:r>
            <a:r>
              <a:rPr lang="en-US" sz="1000" dirty="0" smtClean="0">
                <a:latin typeface="Times New Roman" panose="02020603050405020304" pitchFamily="18" charset="0"/>
                <a:cs typeface="Times New Roman" panose="02020603050405020304" pitchFamily="18" charset="0"/>
              </a:rPr>
              <a:t>Thomson </a:t>
            </a:r>
            <a:r>
              <a:rPr lang="en-US" sz="1000" dirty="0">
                <a:latin typeface="Times New Roman" panose="02020603050405020304" pitchFamily="18" charset="0"/>
                <a:cs typeface="Times New Roman" panose="02020603050405020304" pitchFamily="18" charset="0"/>
              </a:rPr>
              <a:t>Reuters SDC Municipal Bond Dataset </a:t>
            </a:r>
            <a:r>
              <a:rPr lang="en-US" sz="1000" dirty="0" smtClean="0">
                <a:latin typeface="Times New Roman" panose="02020603050405020304" pitchFamily="18" charset="0"/>
                <a:cs typeface="Times New Roman" panose="02020603050405020304" pitchFamily="18" charset="0"/>
              </a:rPr>
              <a:t> (1984-2012); The Census of Governments </a:t>
            </a:r>
            <a:r>
              <a:rPr lang="en-US" sz="1000" dirty="0">
                <a:latin typeface="Times New Roman" panose="02020603050405020304" pitchFamily="18" charset="0"/>
                <a:cs typeface="Times New Roman" panose="02020603050405020304" pitchFamily="18" charset="0"/>
              </a:rPr>
              <a:t>State and </a:t>
            </a:r>
            <a:r>
              <a:rPr lang="en-US" sz="1000" dirty="0" smtClean="0">
                <a:latin typeface="Times New Roman" panose="02020603050405020304" pitchFamily="18" charset="0"/>
                <a:cs typeface="Times New Roman" panose="02020603050405020304" pitchFamily="18" charset="0"/>
              </a:rPr>
              <a:t> Local </a:t>
            </a:r>
            <a:r>
              <a:rPr lang="en-US" sz="1000" dirty="0">
                <a:latin typeface="Times New Roman" panose="02020603050405020304" pitchFamily="18" charset="0"/>
                <a:cs typeface="Times New Roman" panose="02020603050405020304" pitchFamily="18" charset="0"/>
              </a:rPr>
              <a:t>Government Finances </a:t>
            </a:r>
            <a:r>
              <a:rPr lang="en-US" sz="1000" dirty="0" smtClean="0">
                <a:latin typeface="Times New Roman" panose="02020603050405020304" pitchFamily="18" charset="0"/>
                <a:cs typeface="Times New Roman" panose="02020603050405020304" pitchFamily="18" charset="0"/>
              </a:rPr>
              <a:t>(1986-2011)</a:t>
            </a:r>
            <a:endParaRPr lang="en-US" sz="1000" dirty="0">
              <a:latin typeface="Times New Roman" panose="02020603050405020304" pitchFamily="18" charset="0"/>
              <a:cs typeface="Times New Roman" panose="02020603050405020304" pitchFamily="18" charset="0"/>
            </a:endParaRPr>
          </a:p>
        </p:txBody>
      </p:sp>
      <p:sp>
        <p:nvSpPr>
          <p:cNvPr id="18" name="Title 1"/>
          <p:cNvSpPr>
            <a:spLocks noGrp="1"/>
          </p:cNvSpPr>
          <p:nvPr>
            <p:ph type="title"/>
          </p:nvPr>
        </p:nvSpPr>
        <p:spPr>
          <a:xfrm>
            <a:off x="0" y="78275"/>
            <a:ext cx="9128760" cy="1130935"/>
          </a:xfrm>
        </p:spPr>
        <p:txBody>
          <a:bodyPr/>
          <a:lstStyle/>
          <a:p>
            <a:pPr algn="l"/>
            <a:r>
              <a:rPr lang="en-US" altLang="en-US" sz="3800" dirty="0" smtClean="0">
                <a:latin typeface="Times New Roman" panose="02020603050405020304" pitchFamily="18" charset="0"/>
                <a:cs typeface="Times New Roman" panose="02020603050405020304" pitchFamily="18" charset="0"/>
              </a:rPr>
              <a:t>But in some states, POBs do make up a significant</a:t>
            </a:r>
            <a:r>
              <a:rPr lang="en-US" altLang="en-US" sz="3800" dirty="0">
                <a:latin typeface="Times New Roman" panose="02020603050405020304" pitchFamily="18" charset="0"/>
                <a:cs typeface="Times New Roman" panose="02020603050405020304" pitchFamily="18" charset="0"/>
              </a:rPr>
              <a:t> </a:t>
            </a:r>
            <a:r>
              <a:rPr lang="en-US" altLang="en-US" sz="3800" dirty="0" smtClean="0">
                <a:latin typeface="Times New Roman" panose="02020603050405020304" pitchFamily="18" charset="0"/>
                <a:cs typeface="Times New Roman" panose="02020603050405020304" pitchFamily="18" charset="0"/>
              </a:rPr>
              <a:t>portion of pension assets</a:t>
            </a:r>
          </a:p>
        </p:txBody>
      </p:sp>
      <p:sp>
        <p:nvSpPr>
          <p:cNvPr id="19" name="Rectangle 18"/>
          <p:cNvSpPr/>
          <p:nvPr/>
        </p:nvSpPr>
        <p:spPr>
          <a:xfrm>
            <a:off x="332740" y="1707680"/>
            <a:ext cx="8463280" cy="338554"/>
          </a:xfrm>
          <a:prstGeom prst="rect">
            <a:avLst/>
          </a:prstGeom>
        </p:spPr>
        <p:txBody>
          <a:bodyPr wrap="square">
            <a:spAutoFit/>
          </a:bodyPr>
          <a:lstStyle/>
          <a:p>
            <a:pPr algn="ctr" eaLnBrk="0" hangingPunct="0">
              <a:spcBef>
                <a:spcPts val="0"/>
              </a:spcBef>
            </a:pPr>
            <a:r>
              <a:rPr lang="en-US" sz="1600" dirty="0">
                <a:latin typeface="Times New Roman" pitchFamily="18" charset="0"/>
                <a:cs typeface="Times New Roman" pitchFamily="18" charset="0"/>
              </a:rPr>
              <a:t>Total Amount of POBs Issued as a Percent of Pension Assets</a:t>
            </a:r>
            <a:r>
              <a:rPr lang="en-US" sz="1600" dirty="0" smtClean="0">
                <a:latin typeface="Times New Roman" pitchFamily="18" charset="0"/>
                <a:cs typeface="Times New Roman" pitchFamily="18" charset="0"/>
              </a:rPr>
              <a:t>,  by state</a:t>
            </a:r>
            <a:endParaRPr lang="en-US" sz="1600" dirty="0">
              <a:latin typeface="Times New Roman" pitchFamily="18" charset="0"/>
              <a:cs typeface="Times New Roman" pitchFamily="18" charset="0"/>
            </a:endParaRPr>
          </a:p>
        </p:txBody>
      </p:sp>
      <p:graphicFrame>
        <p:nvGraphicFramePr>
          <p:cNvPr id="12" name="Chart 11"/>
          <p:cNvGraphicFramePr>
            <a:graphicFrameLocks/>
          </p:cNvGraphicFramePr>
          <p:nvPr>
            <p:extLst>
              <p:ext uri="{D42A27DB-BD31-4B8C-83A1-F6EECF244321}">
                <p14:modId xmlns:p14="http://schemas.microsoft.com/office/powerpoint/2010/main" val="4044658769"/>
              </p:ext>
            </p:extLst>
          </p:nvPr>
        </p:nvGraphicFramePr>
        <p:xfrm>
          <a:off x="1838758" y="2134898"/>
          <a:ext cx="5133541" cy="366332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95482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idx="4294967295"/>
          </p:nvPr>
        </p:nvSpPr>
        <p:spPr>
          <a:xfrm>
            <a:off x="-15240" y="105987"/>
            <a:ext cx="9044314" cy="1095950"/>
          </a:xfrm>
        </p:spPr>
        <p:txBody>
          <a:bodyPr/>
          <a:lstStyle/>
          <a:p>
            <a:pPr marL="54430" algn="l" eaLnBrk="1" hangingPunct="1"/>
            <a:r>
              <a:rPr lang="en-US" sz="3800" dirty="0" smtClean="0">
                <a:latin typeface="Times New Roman" pitchFamily="18" charset="0"/>
                <a:cs typeface="Times New Roman" pitchFamily="18" charset="0"/>
              </a:rPr>
              <a:t>W</a:t>
            </a:r>
            <a:r>
              <a:rPr lang="en-US" sz="3800" dirty="0">
                <a:latin typeface="Times New Roman" pitchFamily="18" charset="0"/>
                <a:cs typeface="Times New Roman" pitchFamily="18" charset="0"/>
              </a:rPr>
              <a:t>hat </a:t>
            </a:r>
            <a:r>
              <a:rPr lang="en-US" sz="3800" dirty="0" smtClean="0">
                <a:latin typeface="Times New Roman" pitchFamily="18" charset="0"/>
                <a:cs typeface="Times New Roman" pitchFamily="18" charset="0"/>
              </a:rPr>
              <a:t>are the reasons </a:t>
            </a:r>
            <a:r>
              <a:rPr lang="en-US" sz="3800" dirty="0">
                <a:latin typeface="Times New Roman" pitchFamily="18" charset="0"/>
                <a:cs typeface="Times New Roman" pitchFamily="18" charset="0"/>
              </a:rPr>
              <a:t>some governments find POBs attractive?</a:t>
            </a:r>
          </a:p>
        </p:txBody>
      </p:sp>
      <p:sp>
        <p:nvSpPr>
          <p:cNvPr id="2" name="Slide Number Placeholder 1"/>
          <p:cNvSpPr>
            <a:spLocks noGrp="1"/>
          </p:cNvSpPr>
          <p:nvPr>
            <p:ph type="sldNum" sz="quarter" idx="4294967295"/>
          </p:nvPr>
        </p:nvSpPr>
        <p:spPr>
          <a:xfrm>
            <a:off x="7223760" y="6389914"/>
            <a:ext cx="1905000" cy="435429"/>
          </a:xfrm>
          <a:prstGeom prst="rect">
            <a:avLst/>
          </a:prstGeom>
        </p:spPr>
        <p:txBody>
          <a:bodyPr/>
          <a:lstStyle/>
          <a:p>
            <a:pPr>
              <a:defRPr/>
            </a:pPr>
            <a:fld id="{A29E7584-EC03-B94A-935D-9D3F4AB776DF}" type="slidenum">
              <a:rPr lang="en-US" sz="1714">
                <a:latin typeface="Times New Roman" pitchFamily="18" charset="0"/>
                <a:cs typeface="Times New Roman" pitchFamily="18" charset="0"/>
              </a:rPr>
              <a:pPr>
                <a:defRPr/>
              </a:pPr>
              <a:t>11</a:t>
            </a:fld>
            <a:endParaRPr lang="en-US" sz="1714" dirty="0">
              <a:latin typeface="Times New Roman" pitchFamily="18" charset="0"/>
              <a:cs typeface="Times New Roman" pitchFamily="18" charset="0"/>
            </a:endParaRPr>
          </a:p>
        </p:txBody>
      </p:sp>
      <p:cxnSp>
        <p:nvCxnSpPr>
          <p:cNvPr id="19" name="Straight Connector 18"/>
          <p:cNvCxnSpPr/>
          <p:nvPr/>
        </p:nvCxnSpPr>
        <p:spPr bwMode="auto">
          <a:xfrm>
            <a:off x="-15240" y="13129"/>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4" name="Rectangle 3"/>
          <p:cNvSpPr/>
          <p:nvPr/>
        </p:nvSpPr>
        <p:spPr>
          <a:xfrm>
            <a:off x="174160" y="1651316"/>
            <a:ext cx="8360229" cy="3970318"/>
          </a:xfrm>
          <a:prstGeom prst="rect">
            <a:avLst/>
          </a:prstGeom>
        </p:spPr>
        <p:txBody>
          <a:bodyPr wrap="square">
            <a:spAutoFit/>
          </a:bodyPr>
          <a:lstStyle/>
          <a:p>
            <a:endParaRPr lang="en-US" sz="1800" dirty="0">
              <a:latin typeface="Times New Roman" panose="02020603050405020304" pitchFamily="18" charset="0"/>
              <a:cs typeface="Times New Roman" panose="02020603050405020304" pitchFamily="18" charset="0"/>
            </a:endParaRPr>
          </a:p>
          <a:p>
            <a:r>
              <a:rPr lang="en-US" sz="1800" u="sng" dirty="0">
                <a:latin typeface="Times New Roman" panose="02020603050405020304" pitchFamily="18" charset="0"/>
                <a:cs typeface="Times New Roman" panose="02020603050405020304" pitchFamily="18" charset="0"/>
              </a:rPr>
              <a:t>Budget relief: </a:t>
            </a:r>
          </a:p>
          <a:p>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During periods of economic  stress, governments use POBs for budget relief.  State and local governments often face legal requirements to reduce underfunding. With de­clining revenues, officials may see POBs as the  “least bad alternative” among a variety of tough fiscal choices. </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u="sng" dirty="0">
                <a:latin typeface="Times New Roman" panose="02020603050405020304" pitchFamily="18" charset="0"/>
                <a:cs typeface="Times New Roman" panose="02020603050405020304" pitchFamily="18" charset="0"/>
              </a:rPr>
              <a:t>Cost savings: </a:t>
            </a:r>
          </a:p>
          <a:p>
            <a:pPr marL="272148" indent="-272148">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POBs offer issuers an actuarial  arbitrage opportunity, which, in theory, can re­duce the cost of pension obligations through the  investment of the bond proceeds in higher risk/  higher return assets. </a:t>
            </a:r>
          </a:p>
        </p:txBody>
      </p:sp>
      <p:sp>
        <p:nvSpPr>
          <p:cNvPr id="6" name="Rectangle 5"/>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7" name="Picture 6"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spTree>
    <p:extLst>
      <p:ext uri="{BB962C8B-B14F-4D97-AF65-F5344CB8AC3E}">
        <p14:creationId xmlns:p14="http://schemas.microsoft.com/office/powerpoint/2010/main" val="2183192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7223760" y="6389914"/>
            <a:ext cx="1905000" cy="435429"/>
          </a:xfrm>
          <a:prstGeom prst="rect">
            <a:avLst/>
          </a:prstGeom>
        </p:spPr>
        <p:txBody>
          <a:bodyPr/>
          <a:lstStyle/>
          <a:p>
            <a:pPr>
              <a:defRPr/>
            </a:pPr>
            <a:fld id="{A29E7584-EC03-B94A-935D-9D3F4AB776DF}" type="slidenum">
              <a:rPr lang="en-US" sz="1714">
                <a:latin typeface="Times New Roman" pitchFamily="18" charset="0"/>
                <a:cs typeface="Times New Roman" pitchFamily="18" charset="0"/>
              </a:rPr>
              <a:pPr>
                <a:defRPr/>
              </a:pPr>
              <a:t>12</a:t>
            </a:fld>
            <a:endParaRPr lang="en-US" sz="1714" dirty="0">
              <a:latin typeface="Times New Roman" pitchFamily="18" charset="0"/>
              <a:cs typeface="Times New Roman" pitchFamily="18" charset="0"/>
            </a:endParaRPr>
          </a:p>
        </p:txBody>
      </p:sp>
      <p:cxnSp>
        <p:nvCxnSpPr>
          <p:cNvPr id="19" name="Straight Connector 18"/>
          <p:cNvCxnSpPr/>
          <p:nvPr/>
        </p:nvCxnSpPr>
        <p:spPr bwMode="auto">
          <a:xfrm>
            <a:off x="-15240" y="2738"/>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3" name="Rectangle 2"/>
          <p:cNvSpPr/>
          <p:nvPr/>
        </p:nvSpPr>
        <p:spPr>
          <a:xfrm>
            <a:off x="870858" y="961339"/>
            <a:ext cx="8273143" cy="5262979"/>
          </a:xfrm>
          <a:prstGeom prst="rect">
            <a:avLst/>
          </a:prstGeom>
        </p:spPr>
        <p:txBody>
          <a:bodyPr wrap="square">
            <a:spAutoFit/>
          </a:bodyPr>
          <a:lstStyle/>
          <a:p>
            <a:r>
              <a:rPr lang="en-US" sz="1600" u="sng" dirty="0">
                <a:latin typeface="Times New Roman" panose="02020603050405020304" pitchFamily="18" charset="0"/>
                <a:cs typeface="Times New Roman" panose="02020603050405020304" pitchFamily="18" charset="0"/>
              </a:rPr>
              <a:t>Fiscal</a:t>
            </a:r>
          </a:p>
          <a:p>
            <a:endParaRPr lang="en-US" sz="16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While the issuance of a POB does not  change the total indebtedness of the sponsor, it does change the nature of the </a:t>
            </a:r>
            <a:r>
              <a:rPr lang="en-US" sz="1600" dirty="0" smtClean="0">
                <a:latin typeface="Times New Roman" panose="02020603050405020304" pitchFamily="18" charset="0"/>
                <a:cs typeface="Times New Roman" panose="02020603050405020304" pitchFamily="18" charset="0"/>
              </a:rPr>
              <a:t>indebtedness.  Requirements </a:t>
            </a:r>
            <a:r>
              <a:rPr lang="en-US" sz="1600" dirty="0">
                <a:latin typeface="Times New Roman" panose="02020603050405020304" pitchFamily="18" charset="0"/>
                <a:cs typeface="Times New Roman" panose="02020603050405020304" pitchFamily="18" charset="0"/>
              </a:rPr>
              <a:t>to amortize unfunded pension li­abilities may be relatively flexible obligations that </a:t>
            </a:r>
            <a:r>
              <a:rPr lang="en-US" sz="1600" dirty="0" smtClean="0">
                <a:latin typeface="Times New Roman" panose="02020603050405020304" pitchFamily="18" charset="0"/>
                <a:cs typeface="Times New Roman" panose="02020603050405020304" pitchFamily="18" charset="0"/>
              </a:rPr>
              <a:t>can </a:t>
            </a:r>
            <a:r>
              <a:rPr lang="en-US" sz="1600" dirty="0">
                <a:latin typeface="Times New Roman" panose="02020603050405020304" pitchFamily="18" charset="0"/>
                <a:cs typeface="Times New Roman" panose="02020603050405020304" pitchFamily="18" charset="0"/>
              </a:rPr>
              <a:t>be smoothed over time, while the POB is an inflexible debt with required interest payments. </a:t>
            </a:r>
          </a:p>
          <a:p>
            <a:endParaRPr lang="en-US" sz="1600" u="sng" dirty="0" smtClean="0">
              <a:latin typeface="Times New Roman" panose="02020603050405020304" pitchFamily="18" charset="0"/>
              <a:cs typeface="Times New Roman" panose="02020603050405020304" pitchFamily="18" charset="0"/>
            </a:endParaRPr>
          </a:p>
          <a:p>
            <a:r>
              <a:rPr lang="en-US" sz="1600" u="sng" dirty="0" smtClean="0">
                <a:latin typeface="Times New Roman" panose="02020603050405020304" pitchFamily="18" charset="0"/>
                <a:cs typeface="Times New Roman" panose="02020603050405020304" pitchFamily="18" charset="0"/>
              </a:rPr>
              <a:t>Financial</a:t>
            </a:r>
            <a:endParaRPr lang="en-US" sz="1600" u="sng"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The success of POBs depends on the  premise that pension returns are on average  more than the cost of financing the debt. How­ever, these assumptions may not turn out to be  correct, as the recent financial crisis has shown.  Even over 15 to 20 years, the duration of most  POB debt, interest costs can exceed asset returns. </a:t>
            </a:r>
          </a:p>
          <a:p>
            <a:endParaRPr lang="en-US" sz="1600" dirty="0">
              <a:latin typeface="Times New Roman" panose="02020603050405020304" pitchFamily="18" charset="0"/>
              <a:cs typeface="Times New Roman" panose="02020603050405020304" pitchFamily="18" charset="0"/>
            </a:endParaRPr>
          </a:p>
          <a:p>
            <a:r>
              <a:rPr lang="en-US" sz="1600" u="sng" dirty="0">
                <a:latin typeface="Times New Roman" panose="02020603050405020304" pitchFamily="18" charset="0"/>
                <a:cs typeface="Times New Roman" panose="02020603050405020304" pitchFamily="18" charset="0"/>
              </a:rPr>
              <a:t>Timing </a:t>
            </a:r>
          </a:p>
          <a:p>
            <a:endParaRPr lang="en-US" sz="16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POBs involve considerable timing risk, as the proceeds from the issuance are invested en  masse into the pension plan. Dollar-cost </a:t>
            </a:r>
            <a:r>
              <a:rPr lang="en-US" sz="1600" dirty="0" err="1">
                <a:latin typeface="Times New Roman" panose="02020603050405020304" pitchFamily="18" charset="0"/>
                <a:cs typeface="Times New Roman" panose="02020603050405020304" pitchFamily="18" charset="0"/>
              </a:rPr>
              <a:t>averag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ing</a:t>
            </a:r>
            <a:r>
              <a:rPr lang="en-US" sz="1600" dirty="0">
                <a:latin typeface="Times New Roman" panose="02020603050405020304" pitchFamily="18" charset="0"/>
                <a:cs typeface="Times New Roman" panose="02020603050405020304" pitchFamily="18" charset="0"/>
              </a:rPr>
              <a:t> would be the more measured approach to  investing large sums of money. Alternatively,  some suggest that governments should issue  POBs only during recessions, when stock prices  are depressed.17 However, this requires having  some sense of what the “top of the market” or the  “bottom of the market” looks like.</a:t>
            </a:r>
          </a:p>
        </p:txBody>
      </p:sp>
      <p:sp>
        <p:nvSpPr>
          <p:cNvPr id="7" name="Rectangle 6"/>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8" name="Picture 7"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sp>
        <p:nvSpPr>
          <p:cNvPr id="9" name="Rectangle 2"/>
          <p:cNvSpPr>
            <a:spLocks noGrp="1" noChangeArrowheads="1"/>
          </p:cNvSpPr>
          <p:nvPr>
            <p:ph type="title" idx="4294967295"/>
          </p:nvPr>
        </p:nvSpPr>
        <p:spPr>
          <a:xfrm>
            <a:off x="0" y="1"/>
            <a:ext cx="9496530" cy="717712"/>
          </a:xfrm>
        </p:spPr>
        <p:txBody>
          <a:bodyPr/>
          <a:lstStyle/>
          <a:p>
            <a:pPr marL="57150" algn="l" eaLnBrk="1" hangingPunct="1"/>
            <a:r>
              <a:rPr lang="en-US" sz="3800" dirty="0" smtClean="0">
                <a:latin typeface="Times New Roman" pitchFamily="18" charset="0"/>
                <a:cs typeface="Times New Roman" pitchFamily="18" charset="0"/>
              </a:rPr>
              <a:t>And the risks</a:t>
            </a:r>
            <a:r>
              <a:rPr lang="en-US" dirty="0">
                <a:latin typeface="Times New Roman" pitchFamily="18" charset="0"/>
                <a:cs typeface="Times New Roman" pitchFamily="18" charset="0"/>
              </a:rPr>
              <a:t>?</a:t>
            </a:r>
            <a:endParaRPr lang="en-US" sz="3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95565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idx="4294967295"/>
          </p:nvPr>
        </p:nvSpPr>
        <p:spPr>
          <a:xfrm>
            <a:off x="0" y="12275"/>
            <a:ext cx="9128477" cy="1035353"/>
          </a:xfrm>
        </p:spPr>
        <p:txBody>
          <a:bodyPr/>
          <a:lstStyle/>
          <a:p>
            <a:pPr marL="54430" algn="l" eaLnBrk="1" hangingPunct="1"/>
            <a:r>
              <a:rPr lang="en-US" sz="3800" dirty="0" smtClean="0">
                <a:latin typeface="Times New Roman" pitchFamily="18" charset="0"/>
                <a:cs typeface="Times New Roman" pitchFamily="18" charset="0"/>
              </a:rPr>
              <a:t>So, what factors are related to the issuance of a POB?</a:t>
            </a:r>
            <a:endParaRPr lang="en-US" sz="3800" dirty="0">
              <a:latin typeface="Times New Roman" pitchFamily="18" charset="0"/>
              <a:cs typeface="Times New Roman" pitchFamily="18" charset="0"/>
            </a:endParaRPr>
          </a:p>
        </p:txBody>
      </p:sp>
      <p:sp>
        <p:nvSpPr>
          <p:cNvPr id="2" name="Slide Number Placeholder 1"/>
          <p:cNvSpPr>
            <a:spLocks noGrp="1"/>
          </p:cNvSpPr>
          <p:nvPr>
            <p:ph type="sldNum" sz="quarter" idx="4294967295"/>
          </p:nvPr>
        </p:nvSpPr>
        <p:spPr>
          <a:xfrm>
            <a:off x="7223760" y="6389914"/>
            <a:ext cx="1905000" cy="435429"/>
          </a:xfrm>
          <a:prstGeom prst="rect">
            <a:avLst/>
          </a:prstGeom>
        </p:spPr>
        <p:txBody>
          <a:bodyPr/>
          <a:lstStyle/>
          <a:p>
            <a:pPr>
              <a:defRPr/>
            </a:pPr>
            <a:fld id="{A29E7584-EC03-B94A-935D-9D3F4AB776DF}" type="slidenum">
              <a:rPr lang="en-US" sz="1714">
                <a:latin typeface="Times New Roman" pitchFamily="18" charset="0"/>
                <a:cs typeface="Times New Roman" pitchFamily="18" charset="0"/>
              </a:rPr>
              <a:pPr>
                <a:defRPr/>
              </a:pPr>
              <a:t>13</a:t>
            </a:fld>
            <a:endParaRPr lang="en-US" sz="1714" dirty="0">
              <a:latin typeface="Times New Roman" pitchFamily="18" charset="0"/>
              <a:cs typeface="Times New Roman" pitchFamily="18" charset="0"/>
            </a:endParaRPr>
          </a:p>
        </p:txBody>
      </p:sp>
      <p:cxnSp>
        <p:nvCxnSpPr>
          <p:cNvPr id="19" name="Straight Connector 18"/>
          <p:cNvCxnSpPr/>
          <p:nvPr/>
        </p:nvCxnSpPr>
        <p:spPr bwMode="auto">
          <a:xfrm>
            <a:off x="-15523" y="0"/>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7" name="Rectangle 6"/>
          <p:cNvSpPr/>
          <p:nvPr/>
        </p:nvSpPr>
        <p:spPr>
          <a:xfrm>
            <a:off x="1112437" y="5551519"/>
            <a:ext cx="7925237" cy="678391"/>
          </a:xfrm>
          <a:prstGeom prst="rect">
            <a:avLst/>
          </a:prstGeom>
        </p:spPr>
        <p:txBody>
          <a:bodyPr wrap="square">
            <a:spAutoFit/>
          </a:bodyPr>
          <a:lstStyle/>
          <a:p>
            <a:r>
              <a:rPr lang="en-US" sz="952" dirty="0">
                <a:latin typeface="Times New Roman" panose="02020603050405020304" pitchFamily="18" charset="0"/>
                <a:cs typeface="Times New Roman" panose="02020603050405020304" pitchFamily="18" charset="0"/>
              </a:rPr>
              <a:t>Note: For dummy variables, the effects illustrated reflect a shift from 0 to 1. In the case of continuous variables, the effects  illustrated reflect a shift from the 20th to the 80th percentile value of the variable (see Appendix Table A1). For detailed  regression results, see Appendix Table A2. </a:t>
            </a:r>
          </a:p>
          <a:p>
            <a:r>
              <a:rPr lang="en-US" sz="952" dirty="0">
                <a:latin typeface="Times New Roman" panose="02020603050405020304" pitchFamily="18" charset="0"/>
                <a:cs typeface="Times New Roman" panose="02020603050405020304" pitchFamily="18" charset="0"/>
              </a:rPr>
              <a:t>Sources: Authors’ calculations based on government financial data and retirement plan data from the U.S. Census Bureau  (2009a and 2009b) and POB data from Bloomberg Online Service (2009).</a:t>
            </a:r>
          </a:p>
        </p:txBody>
      </p:sp>
      <p:sp>
        <p:nvSpPr>
          <p:cNvPr id="8" name="Text Box 38"/>
          <p:cNvSpPr txBox="1">
            <a:spLocks noChangeArrowheads="1"/>
          </p:cNvSpPr>
          <p:nvPr/>
        </p:nvSpPr>
        <p:spPr bwMode="auto">
          <a:xfrm>
            <a:off x="-15523" y="1536476"/>
            <a:ext cx="9144000" cy="338554"/>
          </a:xfrm>
          <a:prstGeom prst="rect">
            <a:avLst/>
          </a:prstGeom>
          <a:noFill/>
          <a:ln w="9525">
            <a:noFill/>
            <a:miter lim="800000"/>
            <a:headEnd/>
            <a:tailEnd/>
          </a:ln>
        </p:spPr>
        <p:txBody>
          <a:bodyPr wrap="square">
            <a:spAutoFit/>
          </a:bodyPr>
          <a:lstStyle/>
          <a:p>
            <a:pPr algn="ctr" eaLnBrk="0" hangingPunct="0">
              <a:spcBef>
                <a:spcPts val="0"/>
              </a:spcBef>
            </a:pPr>
            <a:r>
              <a:rPr lang="en-US" sz="1600" dirty="0">
                <a:latin typeface="Times New Roman" pitchFamily="18" charset="0"/>
                <a:cs typeface="Times New Roman" pitchFamily="18" charset="0"/>
              </a:rPr>
              <a:t>Factors Affecting the Probability of Government Issuing a Pension Obligation Bond, </a:t>
            </a:r>
            <a:r>
              <a:rPr lang="en-US" sz="1600" dirty="0" smtClean="0">
                <a:latin typeface="Times New Roman" pitchFamily="18" charset="0"/>
                <a:cs typeface="Times New Roman" pitchFamily="18" charset="0"/>
              </a:rPr>
              <a:t>1992–2013 </a:t>
            </a:r>
            <a:endParaRPr lang="en-US" sz="1600" dirty="0">
              <a:latin typeface="Times New Roman" pitchFamily="18" charset="0"/>
              <a:cs typeface="Times New Roman" pitchFamily="18" charset="0"/>
            </a:endParaRPr>
          </a:p>
        </p:txBody>
      </p:sp>
      <p:graphicFrame>
        <p:nvGraphicFramePr>
          <p:cNvPr id="9" name="Chart 8"/>
          <p:cNvGraphicFramePr>
            <a:graphicFrameLocks/>
          </p:cNvGraphicFramePr>
          <p:nvPr>
            <p:extLst>
              <p:ext uri="{D42A27DB-BD31-4B8C-83A1-F6EECF244321}">
                <p14:modId xmlns:p14="http://schemas.microsoft.com/office/powerpoint/2010/main" val="2144605770"/>
              </p:ext>
            </p:extLst>
          </p:nvPr>
        </p:nvGraphicFramePr>
        <p:xfrm>
          <a:off x="251581" y="1967132"/>
          <a:ext cx="8348455" cy="3584387"/>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1" name="Picture 10" descr="CRR logo.jpg"/>
          <p:cNvPicPr>
            <a:picLocks noChangeAspect="1"/>
          </p:cNvPicPr>
          <p:nvPr/>
        </p:nvPicPr>
        <p:blipFill>
          <a:blip r:embed="rId4"/>
          <a:stretch>
            <a:fillRect/>
          </a:stretch>
        </p:blipFill>
        <p:spPr>
          <a:xfrm>
            <a:off x="0" y="6071013"/>
            <a:ext cx="1112437" cy="678057"/>
          </a:xfrm>
          <a:prstGeom prst="rect">
            <a:avLst/>
          </a:prstGeom>
          <a:ln>
            <a:solidFill>
              <a:srgbClr val="DBD3CB"/>
            </a:solidFill>
          </a:ln>
        </p:spPr>
      </p:pic>
    </p:spTree>
    <p:extLst>
      <p:ext uri="{BB962C8B-B14F-4D97-AF65-F5344CB8AC3E}">
        <p14:creationId xmlns:p14="http://schemas.microsoft.com/office/powerpoint/2010/main" val="3093498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idx="4294967295"/>
          </p:nvPr>
        </p:nvSpPr>
        <p:spPr>
          <a:xfrm>
            <a:off x="34603" y="49514"/>
            <a:ext cx="9044314" cy="815340"/>
          </a:xfrm>
        </p:spPr>
        <p:txBody>
          <a:bodyPr/>
          <a:lstStyle/>
          <a:p>
            <a:pPr marL="54430" algn="l" eaLnBrk="1" hangingPunct="1"/>
            <a:r>
              <a:rPr lang="en-US" sz="3800" dirty="0" smtClean="0">
                <a:latin typeface="Times New Roman" pitchFamily="18" charset="0"/>
                <a:cs typeface="Times New Roman" pitchFamily="18" charset="0"/>
              </a:rPr>
              <a:t>And how have POBs fared?</a:t>
            </a:r>
            <a:endParaRPr lang="en-US" sz="3800" dirty="0">
              <a:latin typeface="Times New Roman" pitchFamily="18" charset="0"/>
              <a:cs typeface="Times New Roman" pitchFamily="18" charset="0"/>
            </a:endParaRPr>
          </a:p>
        </p:txBody>
      </p:sp>
      <p:sp>
        <p:nvSpPr>
          <p:cNvPr id="2" name="Slide Number Placeholder 1"/>
          <p:cNvSpPr>
            <a:spLocks noGrp="1"/>
          </p:cNvSpPr>
          <p:nvPr>
            <p:ph type="sldNum" sz="quarter" idx="4294967295"/>
          </p:nvPr>
        </p:nvSpPr>
        <p:spPr>
          <a:xfrm>
            <a:off x="7223760" y="6389914"/>
            <a:ext cx="1905000" cy="435429"/>
          </a:xfrm>
          <a:prstGeom prst="rect">
            <a:avLst/>
          </a:prstGeom>
        </p:spPr>
        <p:txBody>
          <a:bodyPr/>
          <a:lstStyle/>
          <a:p>
            <a:pPr>
              <a:defRPr/>
            </a:pPr>
            <a:fld id="{A29E7584-EC03-B94A-935D-9D3F4AB776DF}" type="slidenum">
              <a:rPr lang="en-US" sz="1714">
                <a:latin typeface="Times New Roman" pitchFamily="18" charset="0"/>
                <a:cs typeface="Times New Roman" pitchFamily="18" charset="0"/>
              </a:rPr>
              <a:pPr>
                <a:defRPr/>
              </a:pPr>
              <a:t>14</a:t>
            </a:fld>
            <a:endParaRPr lang="en-US" sz="1714" dirty="0">
              <a:latin typeface="Times New Roman" pitchFamily="18" charset="0"/>
              <a:cs typeface="Times New Roman" pitchFamily="18" charset="0"/>
            </a:endParaRPr>
          </a:p>
        </p:txBody>
      </p:sp>
      <p:cxnSp>
        <p:nvCxnSpPr>
          <p:cNvPr id="19" name="Straight Connector 18"/>
          <p:cNvCxnSpPr/>
          <p:nvPr/>
        </p:nvCxnSpPr>
        <p:spPr bwMode="auto">
          <a:xfrm>
            <a:off x="-15240" y="2738"/>
            <a:ext cx="9144000" cy="0"/>
          </a:xfrm>
          <a:prstGeom prst="line">
            <a:avLst/>
          </a:prstGeom>
          <a:noFill/>
          <a:ln w="57150" cap="flat" cmpd="sng" algn="ctr">
            <a:solidFill>
              <a:srgbClr val="800000"/>
            </a:solidFill>
            <a:prstDash val="solid"/>
            <a:round/>
            <a:headEnd type="none" w="med" len="med"/>
            <a:tailEnd type="none" w="med" len="med"/>
          </a:ln>
          <a:effectLst/>
        </p:spPr>
      </p:cxnSp>
      <p:graphicFrame>
        <p:nvGraphicFramePr>
          <p:cNvPr id="6" name="Chart 5"/>
          <p:cNvGraphicFramePr>
            <a:graphicFrameLocks/>
          </p:cNvGraphicFramePr>
          <p:nvPr>
            <p:extLst>
              <p:ext uri="{D42A27DB-BD31-4B8C-83A1-F6EECF244321}">
                <p14:modId xmlns:p14="http://schemas.microsoft.com/office/powerpoint/2010/main" val="609595184"/>
              </p:ext>
            </p:extLst>
          </p:nvPr>
        </p:nvGraphicFramePr>
        <p:xfrm>
          <a:off x="1733107" y="2182956"/>
          <a:ext cx="5146158" cy="314395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8" name="Picture 7" descr="CRR logo.jpg"/>
          <p:cNvPicPr>
            <a:picLocks noChangeAspect="1"/>
          </p:cNvPicPr>
          <p:nvPr/>
        </p:nvPicPr>
        <p:blipFill>
          <a:blip r:embed="rId4"/>
          <a:stretch>
            <a:fillRect/>
          </a:stretch>
        </p:blipFill>
        <p:spPr>
          <a:xfrm>
            <a:off x="0" y="6071013"/>
            <a:ext cx="1112437" cy="678057"/>
          </a:xfrm>
          <a:prstGeom prst="rect">
            <a:avLst/>
          </a:prstGeom>
          <a:ln>
            <a:solidFill>
              <a:srgbClr val="DBD3CB"/>
            </a:solidFill>
          </a:ln>
        </p:spPr>
      </p:pic>
      <p:sp>
        <p:nvSpPr>
          <p:cNvPr id="4" name="Rectangle 3"/>
          <p:cNvSpPr/>
          <p:nvPr/>
        </p:nvSpPr>
        <p:spPr>
          <a:xfrm>
            <a:off x="436419" y="1750499"/>
            <a:ext cx="9378100" cy="338554"/>
          </a:xfrm>
          <a:prstGeom prst="rect">
            <a:avLst/>
          </a:prstGeom>
        </p:spPr>
        <p:txBody>
          <a:bodyPr wrap="square">
            <a:spAutoFit/>
          </a:bodyPr>
          <a:lstStyle/>
          <a:p>
            <a:r>
              <a:rPr lang="en-US" sz="1600" dirty="0" smtClean="0">
                <a:solidFill>
                  <a:srgbClr val="000000"/>
                </a:solidFill>
                <a:latin typeface="Times New Roman" panose="02020603050405020304" pitchFamily="18" charset="0"/>
                <a:cs typeface="Times New Roman" panose="02020603050405020304" pitchFamily="18" charset="0"/>
              </a:rPr>
              <a:t>Average </a:t>
            </a:r>
            <a:r>
              <a:rPr lang="en-US" sz="1600" dirty="0">
                <a:solidFill>
                  <a:srgbClr val="000000"/>
                </a:solidFill>
                <a:latin typeface="Times New Roman" panose="02020603050405020304" pitchFamily="18" charset="0"/>
                <a:cs typeface="Times New Roman" panose="02020603050405020304" pitchFamily="18" charset="0"/>
              </a:rPr>
              <a:t>Internal Rate of Return on Pension Obligation Bonds, 1992-2007, 1992-2009, 1992-2013</a:t>
            </a: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27663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68049"/>
            <a:ext cx="7582203" cy="604761"/>
          </a:xfrm>
        </p:spPr>
        <p:txBody>
          <a:bodyPr/>
          <a:lstStyle/>
          <a:p>
            <a:pPr algn="l"/>
            <a:r>
              <a:rPr lang="en-US" altLang="en-US" sz="3800" dirty="0" smtClean="0">
                <a:latin typeface="Times New Roman" panose="02020603050405020304" pitchFamily="18" charset="0"/>
                <a:cs typeface="Times New Roman" panose="02020603050405020304" pitchFamily="18" charset="0"/>
              </a:rPr>
              <a:t>In Summary…</a:t>
            </a:r>
          </a:p>
        </p:txBody>
      </p:sp>
      <p:sp>
        <p:nvSpPr>
          <p:cNvPr id="1843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086" tIns="43543" rIns="87086" bIns="43543" numCol="1" anchor="t"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07586" indent="-272148" eaLnBrk="0" hangingPunct="0">
              <a:defRPr>
                <a:solidFill>
                  <a:schemeClr val="tx1"/>
                </a:solidFill>
                <a:latin typeface="Arial" charset="0"/>
                <a:ea typeface="ＭＳ Ｐゴシック" pitchFamily="34" charset="-128"/>
              </a:defRPr>
            </a:lvl2pPr>
            <a:lvl3pPr marL="1088593" indent="-217719" eaLnBrk="0" hangingPunct="0">
              <a:defRPr>
                <a:solidFill>
                  <a:schemeClr val="tx1"/>
                </a:solidFill>
                <a:latin typeface="Arial" charset="0"/>
                <a:ea typeface="ＭＳ Ｐゴシック" pitchFamily="34" charset="-128"/>
              </a:defRPr>
            </a:lvl3pPr>
            <a:lvl4pPr marL="1524030" indent="-217719" eaLnBrk="0" hangingPunct="0">
              <a:defRPr>
                <a:solidFill>
                  <a:schemeClr val="tx1"/>
                </a:solidFill>
                <a:latin typeface="Arial" charset="0"/>
                <a:ea typeface="ＭＳ Ｐゴシック" pitchFamily="34" charset="-128"/>
              </a:defRPr>
            </a:lvl4pPr>
            <a:lvl5pPr marL="1959468" indent="-217719" eaLnBrk="0" hangingPunct="0">
              <a:defRPr>
                <a:solidFill>
                  <a:schemeClr val="tx1"/>
                </a:solidFill>
                <a:latin typeface="Arial" charset="0"/>
                <a:ea typeface="ＭＳ Ｐゴシック" pitchFamily="34" charset="-128"/>
              </a:defRPr>
            </a:lvl5pPr>
            <a:lvl6pPr marL="2394905" indent="-217719" eaLnBrk="0" fontAlgn="base" hangingPunct="0">
              <a:spcBef>
                <a:spcPct val="0"/>
              </a:spcBef>
              <a:spcAft>
                <a:spcPct val="0"/>
              </a:spcAft>
              <a:defRPr>
                <a:solidFill>
                  <a:schemeClr val="tx1"/>
                </a:solidFill>
                <a:latin typeface="Arial" charset="0"/>
                <a:ea typeface="ＭＳ Ｐゴシック" pitchFamily="34" charset="-128"/>
              </a:defRPr>
            </a:lvl6pPr>
            <a:lvl7pPr marL="2830342" indent="-217719" eaLnBrk="0" fontAlgn="base" hangingPunct="0">
              <a:spcBef>
                <a:spcPct val="0"/>
              </a:spcBef>
              <a:spcAft>
                <a:spcPct val="0"/>
              </a:spcAft>
              <a:defRPr>
                <a:solidFill>
                  <a:schemeClr val="tx1"/>
                </a:solidFill>
                <a:latin typeface="Arial" charset="0"/>
                <a:ea typeface="ＭＳ Ｐゴシック" pitchFamily="34" charset="-128"/>
              </a:defRPr>
            </a:lvl7pPr>
            <a:lvl8pPr marL="3265780" indent="-217719" eaLnBrk="0" fontAlgn="base" hangingPunct="0">
              <a:spcBef>
                <a:spcPct val="0"/>
              </a:spcBef>
              <a:spcAft>
                <a:spcPct val="0"/>
              </a:spcAft>
              <a:defRPr>
                <a:solidFill>
                  <a:schemeClr val="tx1"/>
                </a:solidFill>
                <a:latin typeface="Arial" charset="0"/>
                <a:ea typeface="ＭＳ Ｐゴシック" pitchFamily="34" charset="-128"/>
              </a:defRPr>
            </a:lvl8pPr>
            <a:lvl9pPr marL="3701217" indent="-217719"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35D48E6-7FB9-4F27-A8B4-5AC12D7D9E81}" type="slidenum">
              <a:rPr lang="en-US" altLang="en-US" smtClean="0"/>
              <a:pPr eaLnBrk="1" hangingPunct="1"/>
              <a:t>15</a:t>
            </a:fld>
            <a:endParaRPr lang="en-US" altLang="en-US" smtClean="0"/>
          </a:p>
        </p:txBody>
      </p:sp>
      <p:sp>
        <p:nvSpPr>
          <p:cNvPr id="6" name="Rectangle 5"/>
          <p:cNvSpPr/>
          <p:nvPr/>
        </p:nvSpPr>
        <p:spPr>
          <a:xfrm>
            <a:off x="317886" y="806550"/>
            <a:ext cx="8273143" cy="5355312"/>
          </a:xfrm>
          <a:prstGeom prst="rect">
            <a:avLst/>
          </a:prstGeom>
        </p:spPr>
        <p:txBody>
          <a:bodyPr wrap="square">
            <a:spAutoFit/>
          </a:bodyPr>
          <a:lstStyle/>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Two financial crisis in the past decade have hurt funded ratios of state and local plans, more than doubling costs for state and local governments</a:t>
            </a:r>
          </a:p>
          <a:p>
            <a:pPr marL="272148" indent="-272148">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Many plan sponsors have responded by cutting benefits to lower short-term and long-term costs.  If assumed investment returns are realized, these reforms should eventually reduce pressure on sponsor budgets to below pre-crisis levels.</a:t>
            </a:r>
          </a:p>
          <a:p>
            <a:pPr marL="272148" indent="-272148">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But talk of POBs linger…</a:t>
            </a:r>
          </a:p>
          <a:p>
            <a:pPr marL="272148" indent="-272148">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Although the total dollars amount of POBs issued to date are miniscule when compared to total pension assets, POBs do make up a significant portion of pension assets for some states. </a:t>
            </a:r>
          </a:p>
          <a:p>
            <a:pPr marL="272148" indent="-272148">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POBs involve many risks and, to date, the POBs issued have performed only </a:t>
            </a:r>
            <a:r>
              <a:rPr lang="en-US" sz="1800" dirty="0" smtClean="0">
                <a:latin typeface="Times New Roman" panose="02020603050405020304" pitchFamily="18" charset="0"/>
                <a:cs typeface="Times New Roman" panose="02020603050405020304" pitchFamily="18" charset="0"/>
              </a:rPr>
              <a:t>modestly.  We won’t know the ultimate outcome until the bonds mature.</a:t>
            </a: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72148" indent="-272148">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While they may be a useful tool as part of larger reform, most </a:t>
            </a:r>
            <a:r>
              <a:rPr lang="en-US" sz="1800" dirty="0">
                <a:latin typeface="Times New Roman" panose="02020603050405020304" pitchFamily="18" charset="0"/>
                <a:cs typeface="Times New Roman" panose="02020603050405020304" pitchFamily="18" charset="0"/>
              </a:rPr>
              <a:t>governments that have issued POBs have not been those in a position to bear these risks.</a:t>
            </a: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
        <p:nvSpPr>
          <p:cNvPr id="5" name="Rectangle 4"/>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7" name="Picture 6" descr="CRR logo.jpg"/>
          <p:cNvPicPr>
            <a:picLocks noChangeAspect="1"/>
          </p:cNvPicPr>
          <p:nvPr/>
        </p:nvPicPr>
        <p:blipFill>
          <a:blip r:embed="rId2"/>
          <a:stretch>
            <a:fillRect/>
          </a:stretch>
        </p:blipFill>
        <p:spPr>
          <a:xfrm>
            <a:off x="0" y="6071013"/>
            <a:ext cx="1112437" cy="678057"/>
          </a:xfrm>
          <a:prstGeom prst="rect">
            <a:avLst/>
          </a:prstGeom>
          <a:ln>
            <a:solidFill>
              <a:srgbClr val="DBD3CB"/>
            </a:solidFill>
          </a:ln>
        </p:spPr>
      </p:pic>
      <p:cxnSp>
        <p:nvCxnSpPr>
          <p:cNvPr id="8" name="Straight Connector 7"/>
          <p:cNvCxnSpPr/>
          <p:nvPr/>
        </p:nvCxnSpPr>
        <p:spPr bwMode="auto">
          <a:xfrm>
            <a:off x="-15523" y="0"/>
            <a:ext cx="9144000" cy="0"/>
          </a:xfrm>
          <a:prstGeom prst="line">
            <a:avLst/>
          </a:prstGeom>
          <a:noFill/>
          <a:ln w="57150" cap="flat" cmpd="sng" algn="ctr">
            <a:solidFill>
              <a:srgbClr val="800000"/>
            </a:solidFill>
            <a:prstDash val="solid"/>
            <a:round/>
            <a:headEnd type="none" w="med" len="med"/>
            <a:tailEnd type="none" w="med" len="med"/>
          </a:ln>
          <a:effectLst/>
        </p:spPr>
      </p:cxnSp>
    </p:spTree>
    <p:extLst>
      <p:ext uri="{BB962C8B-B14F-4D97-AF65-F5344CB8AC3E}">
        <p14:creationId xmlns:p14="http://schemas.microsoft.com/office/powerpoint/2010/main" val="1176908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16</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20" name="TextBox 10"/>
          <p:cNvSpPr txBox="1">
            <a:spLocks noChangeArrowheads="1"/>
          </p:cNvSpPr>
          <p:nvPr/>
        </p:nvSpPr>
        <p:spPr bwMode="auto">
          <a:xfrm>
            <a:off x="346869" y="268592"/>
            <a:ext cx="8450262" cy="5368777"/>
          </a:xfrm>
          <a:prstGeom prst="rect">
            <a:avLst/>
          </a:prstGeom>
          <a:noFill/>
          <a:ln w="9525">
            <a:noFill/>
            <a:miter lim="800000"/>
            <a:headEnd/>
            <a:tailEnd/>
          </a:ln>
        </p:spPr>
        <p:txBody>
          <a:bodyPr>
            <a:spAutoFit/>
          </a:bodyPr>
          <a:lstStyle/>
          <a:p>
            <a:pPr marL="216207" indent="-216207">
              <a:defRPr/>
            </a:pPr>
            <a:r>
              <a:rPr lang="en-US" sz="2286" u="sng" dirty="0" smtClean="0">
                <a:latin typeface="Times New Roman" pitchFamily="18" charset="0"/>
                <a:cs typeface="Times New Roman" pitchFamily="18" charset="0"/>
              </a:rPr>
              <a:t>The </a:t>
            </a:r>
            <a:r>
              <a:rPr lang="en-US" sz="2286" u="sng" dirty="0">
                <a:latin typeface="Times New Roman" pitchFamily="18" charset="0"/>
                <a:cs typeface="Times New Roman" pitchFamily="18" charset="0"/>
              </a:rPr>
              <a:t>Center for Retirement Research at Boston College</a:t>
            </a:r>
          </a:p>
          <a:p>
            <a:pPr marL="216207" indent="-216207">
              <a:defRPr/>
            </a:pPr>
            <a:r>
              <a:rPr lang="en-US" sz="2286" dirty="0">
                <a:latin typeface="Times New Roman" pitchFamily="18" charset="0"/>
                <a:cs typeface="Times New Roman" pitchFamily="18" charset="0"/>
              </a:rPr>
              <a:t>		</a:t>
            </a:r>
            <a:r>
              <a:rPr lang="en-US" sz="2286" dirty="0">
                <a:latin typeface="Times New Roman" pitchFamily="18" charset="0"/>
                <a:cs typeface="Times New Roman" pitchFamily="18" charset="0"/>
                <a:hlinkClick r:id="rId4"/>
              </a:rPr>
              <a:t>http://crr.bc.edu</a:t>
            </a:r>
            <a:endParaRPr lang="en-US" sz="2286" dirty="0">
              <a:latin typeface="Times New Roman" pitchFamily="18" charset="0"/>
              <a:cs typeface="Times New Roman" pitchFamily="18" charset="0"/>
            </a:endParaRPr>
          </a:p>
          <a:p>
            <a:pPr marL="216207" indent="-216207">
              <a:defRPr/>
            </a:pPr>
            <a:endParaRPr lang="en-US" sz="2286" dirty="0">
              <a:latin typeface="Times New Roman" pitchFamily="18" charset="0"/>
              <a:cs typeface="Times New Roman" pitchFamily="18" charset="0"/>
            </a:endParaRPr>
          </a:p>
          <a:p>
            <a:pPr marL="870875" indent="-870875">
              <a:defRPr/>
            </a:pPr>
            <a:r>
              <a:rPr lang="en-US" sz="2286" u="sng" dirty="0" smtClean="0">
                <a:latin typeface="Times New Roman" pitchFamily="18" charset="0"/>
                <a:cs typeface="Times New Roman" pitchFamily="18" charset="0"/>
              </a:rPr>
              <a:t>State </a:t>
            </a:r>
            <a:r>
              <a:rPr lang="en-US" sz="2286" u="sng" dirty="0">
                <a:latin typeface="Times New Roman" pitchFamily="18" charset="0"/>
                <a:cs typeface="Times New Roman" pitchFamily="18" charset="0"/>
              </a:rPr>
              <a:t>and Local Pension Research</a:t>
            </a:r>
            <a:r>
              <a:rPr lang="en-US" sz="2286" dirty="0">
                <a:cs typeface="Arial" charset="0"/>
                <a:hlinkClick r:id="rId5"/>
              </a:rPr>
              <a:t> </a:t>
            </a:r>
            <a:r>
              <a:rPr lang="en-US" sz="2286" dirty="0">
                <a:latin typeface="Times New Roman" pitchFamily="18" charset="0"/>
                <a:cs typeface="Times New Roman" pitchFamily="18" charset="0"/>
                <a:hlinkClick r:id="rId5"/>
              </a:rPr>
              <a:t>http://crr.bc.edu/special_projects/state_and_local_pension_plans.html</a:t>
            </a:r>
            <a:endParaRPr lang="en-US" sz="2286" dirty="0">
              <a:latin typeface="Times New Roman" pitchFamily="18" charset="0"/>
              <a:cs typeface="Times New Roman" pitchFamily="18" charset="0"/>
            </a:endParaRPr>
          </a:p>
          <a:p>
            <a:pPr marL="216207" indent="-216207">
              <a:defRPr/>
            </a:pPr>
            <a:endParaRPr lang="en-US" sz="2286" dirty="0">
              <a:latin typeface="Times New Roman" pitchFamily="18" charset="0"/>
              <a:cs typeface="Times New Roman" pitchFamily="18" charset="0"/>
            </a:endParaRPr>
          </a:p>
          <a:p>
            <a:pPr marL="216207" indent="-216207">
              <a:defRPr/>
            </a:pPr>
            <a:r>
              <a:rPr lang="en-US" sz="2286" u="sng" dirty="0" smtClean="0">
                <a:latin typeface="Times New Roman" pitchFamily="18" charset="0"/>
                <a:cs typeface="Times New Roman" pitchFamily="18" charset="0"/>
              </a:rPr>
              <a:t>The </a:t>
            </a:r>
            <a:r>
              <a:rPr lang="en-US" sz="2286" u="sng" dirty="0">
                <a:latin typeface="Times New Roman" pitchFamily="18" charset="0"/>
                <a:cs typeface="Times New Roman" pitchFamily="18" charset="0"/>
              </a:rPr>
              <a:t>Public Plans Database (PPD)</a:t>
            </a:r>
          </a:p>
          <a:p>
            <a:pPr marL="216207" indent="-216207">
              <a:defRPr/>
            </a:pPr>
            <a:r>
              <a:rPr lang="en-US" sz="2286" dirty="0">
                <a:latin typeface="Times New Roman" pitchFamily="18" charset="0"/>
                <a:cs typeface="Times New Roman" pitchFamily="18" charset="0"/>
              </a:rPr>
              <a:t>	</a:t>
            </a:r>
            <a:r>
              <a:rPr lang="en-US" sz="2286" dirty="0" smtClean="0">
                <a:latin typeface="Times New Roman" pitchFamily="18" charset="0"/>
                <a:cs typeface="Times New Roman" pitchFamily="18" charset="0"/>
              </a:rPr>
              <a:t>	</a:t>
            </a:r>
            <a:r>
              <a:rPr lang="en-US" sz="2286" dirty="0" smtClean="0">
                <a:latin typeface="Times New Roman" pitchFamily="18" charset="0"/>
                <a:cs typeface="Times New Roman" pitchFamily="18" charset="0"/>
                <a:hlinkClick r:id="rId6"/>
              </a:rPr>
              <a:t>http://crr.bc.edu/data/public-plans-database/</a:t>
            </a:r>
            <a:endParaRPr lang="en-US" sz="2286" dirty="0" smtClean="0">
              <a:latin typeface="Times New Roman" pitchFamily="18" charset="0"/>
              <a:cs typeface="Times New Roman" pitchFamily="18" charset="0"/>
            </a:endParaRPr>
          </a:p>
          <a:p>
            <a:pPr marL="0" lvl="2" algn="ctr">
              <a:defRPr/>
            </a:pPr>
            <a:endParaRPr lang="en-US" sz="2286" dirty="0" smtClean="0">
              <a:latin typeface="Times New Roman" pitchFamily="18" charset="0"/>
              <a:cs typeface="Times New Roman" pitchFamily="18" charset="0"/>
            </a:endParaRPr>
          </a:p>
          <a:p>
            <a:pPr marL="0" lvl="2" algn="ctr">
              <a:defRPr/>
            </a:pPr>
            <a:endParaRPr lang="en-US" sz="2286" dirty="0">
              <a:latin typeface="Times New Roman" pitchFamily="18" charset="0"/>
              <a:cs typeface="Times New Roman" pitchFamily="18" charset="0"/>
            </a:endParaRPr>
          </a:p>
          <a:p>
            <a:pPr marL="0" lvl="2" algn="ctr">
              <a:defRPr/>
            </a:pPr>
            <a:r>
              <a:rPr lang="en-US" sz="2286" dirty="0">
                <a:latin typeface="Times New Roman" pitchFamily="18" charset="0"/>
                <a:cs typeface="Times New Roman" pitchFamily="18" charset="0"/>
              </a:rPr>
              <a:t>Jean-Pierre Aubry</a:t>
            </a:r>
          </a:p>
          <a:p>
            <a:pPr marL="0" lvl="2" algn="ctr">
              <a:defRPr/>
            </a:pPr>
            <a:r>
              <a:rPr lang="en-US" sz="2286" dirty="0">
                <a:latin typeface="Times New Roman" pitchFamily="18" charset="0"/>
                <a:cs typeface="Times New Roman" pitchFamily="18" charset="0"/>
              </a:rPr>
              <a:t>Assistant Director of State and Local Research</a:t>
            </a:r>
          </a:p>
          <a:p>
            <a:pPr marL="0" lvl="2" algn="ctr">
              <a:defRPr/>
            </a:pPr>
            <a:r>
              <a:rPr lang="en-US" sz="2286" dirty="0">
                <a:latin typeface="Times New Roman" pitchFamily="18" charset="0"/>
                <a:cs typeface="Times New Roman" pitchFamily="18" charset="0"/>
              </a:rPr>
              <a:t>The Center for Retirement Research at Boston College</a:t>
            </a:r>
          </a:p>
          <a:p>
            <a:pPr marL="0" lvl="2" algn="ctr">
              <a:defRPr/>
            </a:pPr>
            <a:r>
              <a:rPr lang="en-US" sz="2286" dirty="0">
                <a:latin typeface="Times New Roman" pitchFamily="18" charset="0"/>
                <a:cs typeface="Times New Roman" pitchFamily="18" charset="0"/>
                <a:hlinkClick r:id="rId7"/>
              </a:rPr>
              <a:t>aubryj@bc.edu</a:t>
            </a:r>
            <a:endParaRPr lang="en-US" sz="2286" dirty="0">
              <a:latin typeface="Times New Roman" pitchFamily="18" charset="0"/>
              <a:cs typeface="Times New Roman" pitchFamily="18" charset="0"/>
            </a:endParaRPr>
          </a:p>
        </p:txBody>
      </p:sp>
    </p:spTree>
    <p:extLst>
      <p:ext uri="{BB962C8B-B14F-4D97-AF65-F5344CB8AC3E}">
        <p14:creationId xmlns:p14="http://schemas.microsoft.com/office/powerpoint/2010/main" val="1332093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4"/>
          <p:cNvSpPr txBox="1">
            <a:spLocks noChangeArrowheads="1"/>
          </p:cNvSpPr>
          <p:nvPr/>
        </p:nvSpPr>
        <p:spPr bwMode="auto">
          <a:xfrm>
            <a:off x="0" y="6096000"/>
            <a:ext cx="9144000" cy="466725"/>
          </a:xfrm>
          <a:prstGeom prst="rect">
            <a:avLst/>
          </a:prstGeom>
          <a:solidFill>
            <a:srgbClr val="7A0000"/>
          </a:solidFill>
          <a:ln w="9525">
            <a:solidFill>
              <a:srgbClr val="800000"/>
            </a:solidFill>
            <a:miter lim="800000"/>
            <a:headEnd/>
            <a:tailEnd/>
          </a:ln>
        </p:spPr>
        <p:txBody>
          <a:bodyPr>
            <a:prstTxWarp prst="textNoShape">
              <a:avLst/>
            </a:prstTxWarp>
            <a:spAutoFit/>
          </a:bodyPr>
          <a:lstStyle/>
          <a:p>
            <a:pPr>
              <a:spcBef>
                <a:spcPct val="50000"/>
              </a:spcBef>
            </a:pPr>
            <a:endParaRPr lang="en-US" u="sng" dirty="0">
              <a:solidFill>
                <a:schemeClr val="bg1"/>
              </a:solidFill>
            </a:endParaRPr>
          </a:p>
        </p:txBody>
      </p:sp>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1</a:t>
            </a:fld>
            <a:endParaRPr lang="en-US" sz="1800" dirty="0">
              <a:latin typeface="Times New Roman" pitchFamily="18" charset="0"/>
              <a:cs typeface="Times New Roman" pitchFamily="18" charset="0"/>
            </a:endParaRPr>
          </a:p>
        </p:txBody>
      </p:sp>
      <p:pic>
        <p:nvPicPr>
          <p:cNvPr id="8" name="Picture 7" descr="CRR logo.jpg"/>
          <p:cNvPicPr>
            <a:picLocks noChangeAspect="1"/>
          </p:cNvPicPr>
          <p:nvPr/>
        </p:nvPicPr>
        <p:blipFill>
          <a:blip r:embed="rId3"/>
          <a:stretch>
            <a:fillRect/>
          </a:stretch>
        </p:blipFill>
        <p:spPr>
          <a:xfrm>
            <a:off x="0" y="5931529"/>
            <a:ext cx="1280160" cy="780288"/>
          </a:xfrm>
          <a:prstGeom prst="rect">
            <a:avLst/>
          </a:prstGeom>
        </p:spPr>
      </p:pic>
      <p:sp>
        <p:nvSpPr>
          <p:cNvPr id="9" name="Rectangle 2"/>
          <p:cNvSpPr>
            <a:spLocks noGrp="1" noChangeArrowheads="1"/>
          </p:cNvSpPr>
          <p:nvPr>
            <p:ph type="title" idx="4294967295"/>
          </p:nvPr>
        </p:nvSpPr>
        <p:spPr>
          <a:xfrm>
            <a:off x="0" y="44612"/>
            <a:ext cx="9128760" cy="1282007"/>
          </a:xfrm>
        </p:spPr>
        <p:txBody>
          <a:bodyPr/>
          <a:lstStyle/>
          <a:p>
            <a:pPr lvl="0" algn="l" eaLnBrk="1" hangingPunct="1">
              <a:defRPr/>
            </a:pPr>
            <a:r>
              <a:rPr lang="en-US" sz="3800" dirty="0" smtClean="0">
                <a:latin typeface="Times New Roman" charset="0"/>
                <a:cs typeface="Times New Roman" charset="0"/>
              </a:rPr>
              <a:t>Two financial crises contributed heavily to a drop in funded levels and an increase in costs.</a:t>
            </a:r>
          </a:p>
        </p:txBody>
      </p:sp>
      <p:sp>
        <p:nvSpPr>
          <p:cNvPr id="10" name="Text Box 38"/>
          <p:cNvSpPr txBox="1">
            <a:spLocks noChangeArrowheads="1"/>
          </p:cNvSpPr>
          <p:nvPr/>
        </p:nvSpPr>
        <p:spPr bwMode="auto">
          <a:xfrm>
            <a:off x="160482" y="1759053"/>
            <a:ext cx="4224482" cy="338554"/>
          </a:xfrm>
          <a:prstGeom prst="rect">
            <a:avLst/>
          </a:prstGeom>
          <a:noFill/>
          <a:ln w="9525">
            <a:noFill/>
            <a:miter lim="800000"/>
            <a:headEnd/>
            <a:tailEnd/>
          </a:ln>
        </p:spPr>
        <p:txBody>
          <a:bodyPr wrap="square">
            <a:spAutoFit/>
          </a:bodyPr>
          <a:lstStyle/>
          <a:p>
            <a:pPr algn="ctr" eaLnBrk="0" hangingPunct="0">
              <a:spcBef>
                <a:spcPct val="50000"/>
              </a:spcBef>
            </a:pPr>
            <a:r>
              <a:rPr lang="en-US" sz="1600" dirty="0" smtClean="0">
                <a:latin typeface="Times New Roman" charset="0"/>
                <a:cs typeface="Times New Roman" charset="0"/>
              </a:rPr>
              <a:t>State and Local Funded Ratios, 1994-2013</a:t>
            </a:r>
            <a:endParaRPr lang="en-US" sz="1600" dirty="0">
              <a:latin typeface="Times New Roman" charset="0"/>
              <a:cs typeface="Times New Roman" charset="0"/>
            </a:endParaRPr>
          </a:p>
        </p:txBody>
      </p:sp>
      <p:sp>
        <p:nvSpPr>
          <p:cNvPr id="11" name="Text Box 37"/>
          <p:cNvSpPr txBox="1">
            <a:spLocks noChangeArrowheads="1"/>
          </p:cNvSpPr>
          <p:nvPr/>
        </p:nvSpPr>
        <p:spPr bwMode="auto">
          <a:xfrm>
            <a:off x="1306287" y="5479038"/>
            <a:ext cx="7837713" cy="600164"/>
          </a:xfrm>
          <a:prstGeom prst="rect">
            <a:avLst/>
          </a:prstGeom>
          <a:noFill/>
          <a:ln w="9525">
            <a:noFill/>
            <a:miter lim="800000"/>
            <a:headEnd/>
            <a:tailEnd/>
          </a:ln>
        </p:spPr>
        <p:txBody>
          <a:bodyPr wrap="square">
            <a:spAutoFit/>
          </a:bodyPr>
          <a:lstStyle/>
          <a:p>
            <a:r>
              <a:rPr lang="en-US" sz="1100" i="1" dirty="0" smtClean="0">
                <a:latin typeface="Times New Roman" charset="0"/>
                <a:cs typeface="Times New Roman" charset="0"/>
              </a:rPr>
              <a:t>Sources</a:t>
            </a:r>
            <a:r>
              <a:rPr lang="en-US" sz="1100" dirty="0" smtClean="0">
                <a:latin typeface="Times New Roman" pitchFamily="18" charset="0"/>
                <a:cs typeface="Times New Roman" pitchFamily="18" charset="0"/>
              </a:rPr>
              <a:t>: </a:t>
            </a:r>
            <a:r>
              <a:rPr lang="en-US" sz="1100" i="1" dirty="0">
                <a:latin typeface="Times New Roman" pitchFamily="18" charset="0"/>
                <a:cs typeface="Times New Roman" pitchFamily="18" charset="0"/>
              </a:rPr>
              <a:t>Public Plans </a:t>
            </a:r>
            <a:r>
              <a:rPr lang="en-US" sz="1100" i="1" dirty="0" smtClean="0">
                <a:latin typeface="Times New Roman" pitchFamily="18" charset="0"/>
                <a:cs typeface="Times New Roman" pitchFamily="18" charset="0"/>
              </a:rPr>
              <a:t>Database. </a:t>
            </a:r>
            <a:r>
              <a:rPr lang="en-US" sz="1100" dirty="0" smtClean="0">
                <a:latin typeface="Times New Roman" pitchFamily="18" charset="0"/>
                <a:cs typeface="Times New Roman" pitchFamily="18" charset="0"/>
              </a:rPr>
              <a:t>2001-2011. Center for Retirement Research at Boston College and Center for State and Local Government Excellence; and Paul Zorn. </a:t>
            </a:r>
            <a:r>
              <a:rPr lang="en-US" sz="1100" dirty="0">
                <a:latin typeface="Times New Roman" pitchFamily="18" charset="0"/>
                <a:cs typeface="Times New Roman" pitchFamily="18" charset="0"/>
              </a:rPr>
              <a:t>1994-2000. </a:t>
            </a:r>
            <a:r>
              <a:rPr lang="en-US" sz="1100" i="1" dirty="0">
                <a:latin typeface="Times New Roman" pitchFamily="18" charset="0"/>
                <a:cs typeface="Times New Roman" pitchFamily="18" charset="0"/>
              </a:rPr>
              <a:t>Survey of State and Local Government Retirement Systems: Survey Report for Members of the Public Pension Coordinating Council</a:t>
            </a:r>
            <a:r>
              <a:rPr lang="en-US" sz="1100" dirty="0">
                <a:latin typeface="Times New Roman" pitchFamily="18" charset="0"/>
                <a:cs typeface="Times New Roman" pitchFamily="18" charset="0"/>
              </a:rPr>
              <a:t>. Chicago, IL: Government Finance Officers As­sociation</a:t>
            </a:r>
            <a:r>
              <a:rPr lang="en-US" sz="1100" dirty="0" smtClean="0">
                <a:latin typeface="Times New Roman" pitchFamily="18" charset="0"/>
                <a:cs typeface="Times New Roman" pitchFamily="18" charset="0"/>
              </a:rPr>
              <a:t>.</a:t>
            </a:r>
            <a:endParaRPr lang="en-US" sz="1100" dirty="0">
              <a:latin typeface="Times New Roman" pitchFamily="18" charset="0"/>
              <a:cs typeface="Times New Roman" pitchFamily="18" charset="0"/>
            </a:endParaRPr>
          </a:p>
        </p:txBody>
      </p:sp>
      <p:graphicFrame>
        <p:nvGraphicFramePr>
          <p:cNvPr id="13" name="Chart 12"/>
          <p:cNvGraphicFramePr>
            <a:graphicFrameLocks/>
          </p:cNvGraphicFramePr>
          <p:nvPr>
            <p:extLst>
              <p:ext uri="{D42A27DB-BD31-4B8C-83A1-F6EECF244321}">
                <p14:modId xmlns:p14="http://schemas.microsoft.com/office/powerpoint/2010/main" val="4278239342"/>
              </p:ext>
            </p:extLst>
          </p:nvPr>
        </p:nvGraphicFramePr>
        <p:xfrm>
          <a:off x="139700" y="2262078"/>
          <a:ext cx="4224482" cy="30818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3469086478"/>
              </p:ext>
            </p:extLst>
          </p:nvPr>
        </p:nvGraphicFramePr>
        <p:xfrm>
          <a:off x="4762067" y="2300451"/>
          <a:ext cx="4132552" cy="2998645"/>
        </p:xfrm>
        <a:graphic>
          <a:graphicData uri="http://schemas.openxmlformats.org/drawingml/2006/chart">
            <c:chart xmlns:c="http://schemas.openxmlformats.org/drawingml/2006/chart" xmlns:r="http://schemas.openxmlformats.org/officeDocument/2006/relationships" r:id="rId5"/>
          </a:graphicData>
        </a:graphic>
      </p:graphicFrame>
      <p:sp>
        <p:nvSpPr>
          <p:cNvPr id="16" name="Text Box 38"/>
          <p:cNvSpPr txBox="1">
            <a:spLocks noChangeArrowheads="1"/>
          </p:cNvSpPr>
          <p:nvPr/>
        </p:nvSpPr>
        <p:spPr bwMode="auto">
          <a:xfrm>
            <a:off x="4862947" y="1797426"/>
            <a:ext cx="3990109" cy="338554"/>
          </a:xfrm>
          <a:prstGeom prst="rect">
            <a:avLst/>
          </a:prstGeom>
          <a:noFill/>
          <a:ln w="9525">
            <a:noFill/>
            <a:miter lim="800000"/>
            <a:headEnd/>
            <a:tailEnd/>
          </a:ln>
        </p:spPr>
        <p:txBody>
          <a:bodyPr wrap="square">
            <a:spAutoFit/>
          </a:bodyPr>
          <a:lstStyle/>
          <a:p>
            <a:pPr algn="ctr" eaLnBrk="0" hangingPunct="0">
              <a:spcBef>
                <a:spcPct val="50000"/>
              </a:spcBef>
            </a:pPr>
            <a:r>
              <a:rPr lang="en-US" sz="1600" dirty="0" smtClean="0">
                <a:latin typeface="Times New Roman" panose="02020603050405020304" pitchFamily="18" charset="0"/>
                <a:cs typeface="Times New Roman" panose="02020603050405020304" pitchFamily="18" charset="0"/>
              </a:rPr>
              <a:t>ARC as </a:t>
            </a:r>
            <a:r>
              <a:rPr lang="en-US" sz="1600" dirty="0">
                <a:latin typeface="Times New Roman" panose="02020603050405020304" pitchFamily="18" charset="0"/>
                <a:cs typeface="Times New Roman" panose="02020603050405020304" pitchFamily="18" charset="0"/>
              </a:rPr>
              <a:t>a Percent of Payroll, FY 2001-2013</a:t>
            </a:r>
          </a:p>
        </p:txBody>
      </p:sp>
      <p:cxnSp>
        <p:nvCxnSpPr>
          <p:cNvPr id="12" name="Straight Connector 11"/>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Tree>
    <p:extLst>
      <p:ext uri="{BB962C8B-B14F-4D97-AF65-F5344CB8AC3E}">
        <p14:creationId xmlns:p14="http://schemas.microsoft.com/office/powerpoint/2010/main" val="19112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2</a:t>
            </a:fld>
            <a:endParaRPr lang="en-US" sz="1800" dirty="0">
              <a:latin typeface="Times New Roman" pitchFamily="18" charset="0"/>
              <a:cs typeface="Times New Roman" pitchFamily="18" charset="0"/>
            </a:endParaRPr>
          </a:p>
        </p:txBody>
      </p:sp>
      <p:sp>
        <p:nvSpPr>
          <p:cNvPr id="9" name="Rectangle 2"/>
          <p:cNvSpPr>
            <a:spLocks noGrp="1" noChangeArrowheads="1"/>
          </p:cNvSpPr>
          <p:nvPr>
            <p:ph type="title" idx="4294967295"/>
          </p:nvPr>
        </p:nvSpPr>
        <p:spPr>
          <a:xfrm>
            <a:off x="0" y="88606"/>
            <a:ext cx="9128760" cy="974842"/>
          </a:xfrm>
        </p:spPr>
        <p:txBody>
          <a:bodyPr/>
          <a:lstStyle/>
          <a:p>
            <a:pPr marL="57150" algn="l" eaLnBrk="1" hangingPunct="1"/>
            <a:r>
              <a:rPr lang="en-US" sz="3800" dirty="0" smtClean="0">
                <a:latin typeface="Times New Roman"/>
                <a:cs typeface="Times New Roman"/>
              </a:rPr>
              <a:t>But on average, pension costs are still only six percent of budgets.</a:t>
            </a:r>
          </a:p>
        </p:txBody>
      </p:sp>
      <p:sp>
        <p:nvSpPr>
          <p:cNvPr id="11" name="Text Box 38"/>
          <p:cNvSpPr txBox="1">
            <a:spLocks noChangeArrowheads="1"/>
          </p:cNvSpPr>
          <p:nvPr/>
        </p:nvSpPr>
        <p:spPr bwMode="auto">
          <a:xfrm>
            <a:off x="0" y="1704894"/>
            <a:ext cx="9144000" cy="338554"/>
          </a:xfrm>
          <a:prstGeom prst="rect">
            <a:avLst/>
          </a:prstGeom>
          <a:noFill/>
          <a:ln w="9525">
            <a:noFill/>
            <a:miter lim="800000"/>
            <a:headEnd/>
            <a:tailEnd/>
          </a:ln>
        </p:spPr>
        <p:txBody>
          <a:bodyPr>
            <a:spAutoFit/>
          </a:bodyPr>
          <a:lstStyle/>
          <a:p>
            <a:pPr algn="ctr" eaLnBrk="0" hangingPunct="0">
              <a:spcBef>
                <a:spcPct val="50000"/>
              </a:spcBef>
            </a:pPr>
            <a:r>
              <a:rPr lang="en-US" sz="1600" dirty="0" smtClean="0">
                <a:latin typeface="Times New Roman" panose="02020603050405020304" pitchFamily="18" charset="0"/>
                <a:cs typeface="Times New Roman" panose="02020603050405020304" pitchFamily="18" charset="0"/>
              </a:rPr>
              <a:t>Pension Costs as a Percentage of State and Local Own-Source Revenue, FY 2001-2011</a:t>
            </a:r>
            <a:endParaRPr lang="en-US" sz="1600" dirty="0">
              <a:latin typeface="Times New Roman" panose="02020603050405020304" pitchFamily="18" charset="0"/>
              <a:cs typeface="Times New Roman" panose="02020603050405020304" pitchFamily="18" charset="0"/>
            </a:endParaRPr>
          </a:p>
        </p:txBody>
      </p:sp>
      <p:sp>
        <p:nvSpPr>
          <p:cNvPr id="12" name="Text Box 37"/>
          <p:cNvSpPr txBox="1">
            <a:spLocks noChangeArrowheads="1"/>
          </p:cNvSpPr>
          <p:nvPr/>
        </p:nvSpPr>
        <p:spPr bwMode="auto">
          <a:xfrm>
            <a:off x="1167721" y="5794231"/>
            <a:ext cx="7847635" cy="430887"/>
          </a:xfrm>
          <a:prstGeom prst="rect">
            <a:avLst/>
          </a:prstGeom>
          <a:noFill/>
          <a:ln w="9525">
            <a:noFill/>
            <a:miter lim="800000"/>
            <a:headEnd/>
            <a:tailEnd/>
          </a:ln>
        </p:spPr>
        <p:txBody>
          <a:bodyPr wrap="square">
            <a:spAutoFit/>
          </a:bodyPr>
          <a:lstStyle/>
          <a:p>
            <a:r>
              <a:rPr lang="en-US" sz="1100" i="1" dirty="0" smtClean="0">
                <a:latin typeface="Times New Roman" charset="0"/>
                <a:cs typeface="Times New Roman" charset="0"/>
              </a:rPr>
              <a:t>Sources</a:t>
            </a:r>
            <a:r>
              <a:rPr lang="en-US" sz="1100" dirty="0" smtClean="0">
                <a:latin typeface="Times New Roman" charset="0"/>
                <a:cs typeface="Times New Roman" charset="0"/>
              </a:rPr>
              <a:t>: </a:t>
            </a:r>
            <a:r>
              <a:rPr lang="en-US" sz="1100" dirty="0">
                <a:latin typeface="Times New Roman" pitchFamily="18" charset="0"/>
                <a:cs typeface="Times New Roman" pitchFamily="18" charset="0"/>
              </a:rPr>
              <a:t>U.S. Census Bureau. </a:t>
            </a:r>
            <a:r>
              <a:rPr lang="en-US" sz="1100" dirty="0" smtClean="0">
                <a:latin typeface="Times New Roman" pitchFamily="18" charset="0"/>
                <a:cs typeface="Times New Roman" pitchFamily="18" charset="0"/>
              </a:rPr>
              <a:t>2001-2011. </a:t>
            </a:r>
            <a:r>
              <a:rPr lang="en-US" sz="1100" i="1" dirty="0">
                <a:latin typeface="Times New Roman" pitchFamily="18" charset="0"/>
                <a:cs typeface="Times New Roman" pitchFamily="18" charset="0"/>
              </a:rPr>
              <a:t>Employee-Retirement Systems of State and Local Governments</a:t>
            </a:r>
            <a:r>
              <a:rPr lang="en-US" sz="1100" dirty="0">
                <a:latin typeface="Times New Roman" pitchFamily="18" charset="0"/>
                <a:cs typeface="Times New Roman" pitchFamily="18" charset="0"/>
              </a:rPr>
              <a:t>; and U.S. Census Bureau. </a:t>
            </a:r>
            <a:r>
              <a:rPr lang="en-US" sz="1100" dirty="0" smtClean="0">
                <a:latin typeface="Times New Roman" pitchFamily="18" charset="0"/>
                <a:cs typeface="Times New Roman" pitchFamily="18" charset="0"/>
              </a:rPr>
              <a:t>2001-2011. </a:t>
            </a:r>
            <a:r>
              <a:rPr lang="en-US" sz="1100" i="1" dirty="0">
                <a:latin typeface="Times New Roman" pitchFamily="18" charset="0"/>
                <a:cs typeface="Times New Roman" pitchFamily="18" charset="0"/>
              </a:rPr>
              <a:t>State and Local Government Finances</a:t>
            </a:r>
            <a:r>
              <a:rPr lang="en-US" sz="1100" dirty="0">
                <a:latin typeface="Times New Roman" pitchFamily="18" charset="0"/>
                <a:cs typeface="Times New Roman" pitchFamily="18" charset="0"/>
              </a:rPr>
              <a:t>. </a:t>
            </a: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graphicFrame>
        <p:nvGraphicFramePr>
          <p:cNvPr id="19" name="Chart 18"/>
          <p:cNvGraphicFramePr>
            <a:graphicFrameLocks/>
          </p:cNvGraphicFramePr>
          <p:nvPr>
            <p:extLst>
              <p:ext uri="{D42A27DB-BD31-4B8C-83A1-F6EECF244321}">
                <p14:modId xmlns:p14="http://schemas.microsoft.com/office/powerpoint/2010/main" val="1664912141"/>
              </p:ext>
            </p:extLst>
          </p:nvPr>
        </p:nvGraphicFramePr>
        <p:xfrm>
          <a:off x="1817077" y="2140527"/>
          <a:ext cx="5052646" cy="34865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8004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idx="4294967295"/>
          </p:nvPr>
        </p:nvSpPr>
        <p:spPr>
          <a:xfrm>
            <a:off x="15523" y="50430"/>
            <a:ext cx="9128477" cy="1154915"/>
          </a:xfrm>
        </p:spPr>
        <p:txBody>
          <a:bodyPr/>
          <a:lstStyle/>
          <a:p>
            <a:pPr marL="54430" algn="l" eaLnBrk="1" hangingPunct="1"/>
            <a:r>
              <a:rPr lang="en-US" sz="3619" dirty="0">
                <a:latin typeface="Times New Roman" pitchFamily="18" charset="0"/>
                <a:cs typeface="Times New Roman" pitchFamily="18" charset="0"/>
              </a:rPr>
              <a:t>R</a:t>
            </a:r>
            <a:r>
              <a:rPr lang="en-US" sz="3619" dirty="0" smtClean="0">
                <a:latin typeface="Times New Roman" pitchFamily="18" charset="0"/>
                <a:cs typeface="Times New Roman" pitchFamily="18" charset="0"/>
              </a:rPr>
              <a:t>ecent </a:t>
            </a:r>
            <a:r>
              <a:rPr lang="en-US" sz="3619" dirty="0">
                <a:latin typeface="Times New Roman" pitchFamily="18" charset="0"/>
                <a:cs typeface="Times New Roman" pitchFamily="18" charset="0"/>
              </a:rPr>
              <a:t>reforms should </a:t>
            </a:r>
            <a:r>
              <a:rPr lang="en-US" sz="3619" dirty="0" smtClean="0">
                <a:latin typeface="Times New Roman" pitchFamily="18" charset="0"/>
                <a:cs typeface="Times New Roman" pitchFamily="18" charset="0"/>
              </a:rPr>
              <a:t>eventually reduce </a:t>
            </a:r>
            <a:r>
              <a:rPr lang="en-US" sz="3619" dirty="0">
                <a:latin typeface="Times New Roman" pitchFamily="18" charset="0"/>
                <a:cs typeface="Times New Roman" pitchFamily="18" charset="0"/>
              </a:rPr>
              <a:t>pressure on </a:t>
            </a:r>
            <a:r>
              <a:rPr lang="en-US" sz="3619" dirty="0" smtClean="0">
                <a:latin typeface="Times New Roman" pitchFamily="18" charset="0"/>
                <a:cs typeface="Times New Roman" pitchFamily="18" charset="0"/>
              </a:rPr>
              <a:t>budgets </a:t>
            </a:r>
            <a:r>
              <a:rPr lang="en-US" sz="3619" dirty="0">
                <a:latin typeface="Times New Roman" pitchFamily="18" charset="0"/>
                <a:cs typeface="Times New Roman" pitchFamily="18" charset="0"/>
              </a:rPr>
              <a:t>to </a:t>
            </a:r>
            <a:r>
              <a:rPr lang="en-US" sz="3619" dirty="0" smtClean="0">
                <a:latin typeface="Times New Roman" pitchFamily="18" charset="0"/>
                <a:cs typeface="Times New Roman" pitchFamily="18" charset="0"/>
              </a:rPr>
              <a:t>pre-crisis </a:t>
            </a:r>
            <a:r>
              <a:rPr lang="en-US" sz="3619" dirty="0">
                <a:latin typeface="Times New Roman" pitchFamily="18" charset="0"/>
                <a:cs typeface="Times New Roman" pitchFamily="18" charset="0"/>
              </a:rPr>
              <a:t>levels.</a:t>
            </a:r>
          </a:p>
        </p:txBody>
      </p:sp>
      <p:sp>
        <p:nvSpPr>
          <p:cNvPr id="2" name="Slide Number Placeholder 1"/>
          <p:cNvSpPr>
            <a:spLocks noGrp="1"/>
          </p:cNvSpPr>
          <p:nvPr>
            <p:ph type="sldNum" sz="quarter" idx="4294967295"/>
          </p:nvPr>
        </p:nvSpPr>
        <p:spPr>
          <a:xfrm>
            <a:off x="7223760" y="6389914"/>
            <a:ext cx="1905000" cy="435429"/>
          </a:xfrm>
          <a:prstGeom prst="rect">
            <a:avLst/>
          </a:prstGeom>
        </p:spPr>
        <p:txBody>
          <a:bodyPr/>
          <a:lstStyle/>
          <a:p>
            <a:pPr>
              <a:defRPr/>
            </a:pPr>
            <a:fld id="{A29E7584-EC03-B94A-935D-9D3F4AB776DF}" type="slidenum">
              <a:rPr lang="en-US" sz="1714">
                <a:latin typeface="Times New Roman" pitchFamily="18" charset="0"/>
                <a:cs typeface="Times New Roman" pitchFamily="18" charset="0"/>
              </a:rPr>
              <a:pPr>
                <a:defRPr/>
              </a:pPr>
              <a:t>3</a:t>
            </a:fld>
            <a:endParaRPr lang="en-US" sz="1714" dirty="0">
              <a:latin typeface="Times New Roman" pitchFamily="18" charset="0"/>
              <a:cs typeface="Times New Roman" pitchFamily="18" charset="0"/>
            </a:endParaRPr>
          </a:p>
        </p:txBody>
      </p:sp>
      <p:sp>
        <p:nvSpPr>
          <p:cNvPr id="9" name="Text Box 38"/>
          <p:cNvSpPr txBox="1">
            <a:spLocks noChangeArrowheads="1"/>
          </p:cNvSpPr>
          <p:nvPr/>
        </p:nvSpPr>
        <p:spPr bwMode="auto">
          <a:xfrm>
            <a:off x="0" y="1905742"/>
            <a:ext cx="9144000" cy="561436"/>
          </a:xfrm>
          <a:prstGeom prst="rect">
            <a:avLst/>
          </a:prstGeom>
          <a:noFill/>
          <a:ln w="9525">
            <a:noFill/>
            <a:miter lim="800000"/>
            <a:headEnd/>
            <a:tailEnd/>
          </a:ln>
        </p:spPr>
        <p:txBody>
          <a:bodyPr wrap="square">
            <a:spAutoFit/>
          </a:bodyPr>
          <a:lstStyle/>
          <a:p>
            <a:pPr algn="ctr" eaLnBrk="0" hangingPunct="0">
              <a:spcBef>
                <a:spcPts val="0"/>
              </a:spcBef>
            </a:pPr>
            <a:r>
              <a:rPr lang="en-US" sz="1524" dirty="0">
                <a:latin typeface="Times New Roman" pitchFamily="18" charset="0"/>
                <a:cs typeface="Times New Roman" pitchFamily="18" charset="0"/>
              </a:rPr>
              <a:t>Pension Costs as a Percentage of State and Local Own-Source Revenues, </a:t>
            </a:r>
          </a:p>
          <a:p>
            <a:pPr algn="ctr" eaLnBrk="0" hangingPunct="0">
              <a:spcBef>
                <a:spcPts val="0"/>
              </a:spcBef>
            </a:pPr>
            <a:r>
              <a:rPr lang="en-US" sz="1524" dirty="0">
                <a:latin typeface="Times New Roman" pitchFamily="18" charset="0"/>
                <a:cs typeface="Times New Roman" pitchFamily="18" charset="0"/>
              </a:rPr>
              <a:t>Sample Average, Pre-Crisis through Post-Reform</a:t>
            </a:r>
          </a:p>
        </p:txBody>
      </p:sp>
      <p:graphicFrame>
        <p:nvGraphicFramePr>
          <p:cNvPr id="11" name="Chart 10"/>
          <p:cNvGraphicFramePr/>
          <p:nvPr>
            <p:extLst>
              <p:ext uri="{D42A27DB-BD31-4B8C-83A1-F6EECF244321}">
                <p14:modId xmlns:p14="http://schemas.microsoft.com/office/powerpoint/2010/main" val="3539485037"/>
              </p:ext>
            </p:extLst>
          </p:nvPr>
        </p:nvGraphicFramePr>
        <p:xfrm>
          <a:off x="1548348" y="2494766"/>
          <a:ext cx="6047304" cy="3672522"/>
        </p:xfrm>
        <a:graphic>
          <a:graphicData uri="http://schemas.openxmlformats.org/drawingml/2006/chart">
            <c:chart xmlns:c="http://schemas.openxmlformats.org/drawingml/2006/chart" xmlns:r="http://schemas.openxmlformats.org/officeDocument/2006/relationships" r:id="rId3"/>
          </a:graphicData>
        </a:graphic>
      </p:graphicFrame>
      <p:grpSp>
        <p:nvGrpSpPr>
          <p:cNvPr id="16" name="Group 15"/>
          <p:cNvGrpSpPr/>
          <p:nvPr/>
        </p:nvGrpSpPr>
        <p:grpSpPr>
          <a:xfrm>
            <a:off x="1946953" y="5568083"/>
            <a:ext cx="5459608" cy="612630"/>
            <a:chOff x="2180972" y="5336118"/>
            <a:chExt cx="5459608" cy="463318"/>
          </a:xfrm>
        </p:grpSpPr>
        <p:sp>
          <p:nvSpPr>
            <p:cNvPr id="12" name="Rectangle 11"/>
            <p:cNvSpPr/>
            <p:nvPr/>
          </p:nvSpPr>
          <p:spPr>
            <a:xfrm>
              <a:off x="2180972" y="5336118"/>
              <a:ext cx="970005" cy="23677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33" dirty="0">
                  <a:solidFill>
                    <a:sysClr val="windowText" lastClr="000000"/>
                  </a:solidFill>
                  <a:latin typeface="Times New Roman" pitchFamily="18" charset="0"/>
                  <a:cs typeface="Times New Roman" pitchFamily="18" charset="0"/>
                </a:rPr>
                <a:t>Pre-crisis:</a:t>
              </a:r>
            </a:p>
            <a:p>
              <a:pPr algn="ctr"/>
              <a:r>
                <a:rPr lang="en-US" sz="1333" dirty="0">
                  <a:solidFill>
                    <a:sysClr val="windowText" lastClr="000000"/>
                  </a:solidFill>
                  <a:latin typeface="Times New Roman" pitchFamily="18" charset="0"/>
                  <a:cs typeface="Times New Roman" pitchFamily="18" charset="0"/>
                </a:rPr>
                <a:t>2007</a:t>
              </a:r>
            </a:p>
          </p:txBody>
        </p:sp>
        <p:sp>
          <p:nvSpPr>
            <p:cNvPr id="13" name="Rectangle 12"/>
            <p:cNvSpPr/>
            <p:nvPr/>
          </p:nvSpPr>
          <p:spPr>
            <a:xfrm>
              <a:off x="3531983" y="5340238"/>
              <a:ext cx="1040017" cy="23677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33" dirty="0">
                  <a:solidFill>
                    <a:sysClr val="windowText" lastClr="000000"/>
                  </a:solidFill>
                  <a:latin typeface="Times New Roman" pitchFamily="18" charset="0"/>
                  <a:cs typeface="Times New Roman" pitchFamily="18" charset="0"/>
                </a:rPr>
                <a:t>Post-crisis:</a:t>
              </a:r>
            </a:p>
            <a:p>
              <a:pPr algn="ctr"/>
              <a:r>
                <a:rPr lang="en-US" sz="1333" dirty="0">
                  <a:solidFill>
                    <a:sysClr val="windowText" lastClr="000000"/>
                  </a:solidFill>
                  <a:latin typeface="Times New Roman" pitchFamily="18" charset="0"/>
                  <a:cs typeface="Times New Roman" pitchFamily="18" charset="0"/>
                </a:rPr>
                <a:t>2011</a:t>
              </a:r>
            </a:p>
          </p:txBody>
        </p:sp>
        <p:sp>
          <p:nvSpPr>
            <p:cNvPr id="14" name="Rectangle 13"/>
            <p:cNvSpPr/>
            <p:nvPr/>
          </p:nvSpPr>
          <p:spPr>
            <a:xfrm>
              <a:off x="4497855" y="5340236"/>
              <a:ext cx="1692876" cy="455081"/>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33" dirty="0">
                  <a:solidFill>
                    <a:sysClr val="windowText" lastClr="000000"/>
                  </a:solidFill>
                  <a:latin typeface="Times New Roman" pitchFamily="18" charset="0"/>
                  <a:cs typeface="Times New Roman" pitchFamily="18" charset="0"/>
                </a:rPr>
                <a:t>Post-reform</a:t>
              </a:r>
            </a:p>
            <a:p>
              <a:pPr algn="ctr"/>
              <a:r>
                <a:rPr lang="en-US" sz="1333" dirty="0">
                  <a:solidFill>
                    <a:sysClr val="windowText" lastClr="000000"/>
                  </a:solidFill>
                  <a:latin typeface="Times New Roman" pitchFamily="18" charset="0"/>
                  <a:cs typeface="Times New Roman" pitchFamily="18" charset="0"/>
                </a:rPr>
                <a:t>partial impact: 2028 </a:t>
              </a:r>
            </a:p>
          </p:txBody>
        </p:sp>
        <p:sp>
          <p:nvSpPr>
            <p:cNvPr id="15" name="Rectangle 14"/>
            <p:cNvSpPr/>
            <p:nvPr/>
          </p:nvSpPr>
          <p:spPr>
            <a:xfrm>
              <a:off x="5947704" y="5344355"/>
              <a:ext cx="1692876" cy="455081"/>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33" dirty="0">
                  <a:solidFill>
                    <a:sysClr val="windowText" lastClr="000000"/>
                  </a:solidFill>
                  <a:latin typeface="Times New Roman" pitchFamily="18" charset="0"/>
                  <a:cs typeface="Times New Roman" pitchFamily="18" charset="0"/>
                </a:rPr>
                <a:t>Post-reform</a:t>
              </a:r>
            </a:p>
            <a:p>
              <a:pPr algn="ctr"/>
              <a:r>
                <a:rPr lang="en-US" sz="1333" dirty="0">
                  <a:solidFill>
                    <a:sysClr val="windowText" lastClr="000000"/>
                  </a:solidFill>
                  <a:latin typeface="Times New Roman" pitchFamily="18" charset="0"/>
                  <a:cs typeface="Times New Roman" pitchFamily="18" charset="0"/>
                </a:rPr>
                <a:t>full impact: 2046 </a:t>
              </a:r>
            </a:p>
          </p:txBody>
        </p:sp>
      </p:grpSp>
      <p:cxnSp>
        <p:nvCxnSpPr>
          <p:cNvPr id="19" name="Straight Connector 18"/>
          <p:cNvCxnSpPr/>
          <p:nvPr/>
        </p:nvCxnSpPr>
        <p:spPr bwMode="auto">
          <a:xfrm>
            <a:off x="-15240" y="0"/>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20" name="Text Box 37"/>
          <p:cNvSpPr txBox="1">
            <a:spLocks noChangeArrowheads="1"/>
          </p:cNvSpPr>
          <p:nvPr/>
        </p:nvSpPr>
        <p:spPr bwMode="auto">
          <a:xfrm>
            <a:off x="120953" y="6167288"/>
            <a:ext cx="8902095" cy="385362"/>
          </a:xfrm>
          <a:prstGeom prst="rect">
            <a:avLst/>
          </a:prstGeom>
          <a:noFill/>
          <a:ln w="9525">
            <a:noFill/>
            <a:miter lim="800000"/>
            <a:headEnd/>
            <a:tailEnd/>
          </a:ln>
        </p:spPr>
        <p:txBody>
          <a:bodyPr wrap="square">
            <a:spAutoFit/>
          </a:bodyPr>
          <a:lstStyle/>
          <a:p>
            <a:r>
              <a:rPr lang="en-US" sz="952" i="1" dirty="0">
                <a:latin typeface="Times New Roman" pitchFamily="18" charset="0"/>
                <a:cs typeface="Times New Roman" pitchFamily="18" charset="0"/>
              </a:rPr>
              <a:t>Source</a:t>
            </a:r>
            <a:r>
              <a:rPr lang="en-US" sz="952" dirty="0">
                <a:latin typeface="Times New Roman" pitchFamily="18" charset="0"/>
                <a:cs typeface="Times New Roman" pitchFamily="18" charset="0"/>
              </a:rPr>
              <a:t>: Alicia H. Munnell, Jean-Pierre Aubry, Anek Belbase, and Joshua Hurwitz. 2013.“State and Local Pension Costs: Pre-Crisis, Post-Crisis, and Post-Reform. </a:t>
            </a:r>
            <a:r>
              <a:rPr lang="en-US" sz="952" i="1" dirty="0">
                <a:latin typeface="Times New Roman" pitchFamily="18" charset="0"/>
                <a:cs typeface="Times New Roman" pitchFamily="18" charset="0"/>
              </a:rPr>
              <a:t>State and Local Plans Issue in Brief </a:t>
            </a:r>
            <a:r>
              <a:rPr lang="en-US" sz="952" dirty="0">
                <a:latin typeface="Times New Roman" pitchFamily="18" charset="0"/>
                <a:cs typeface="Times New Roman" pitchFamily="18" charset="0"/>
              </a:rPr>
              <a:t>30. Center for Retirement Research at Boston College.</a:t>
            </a:r>
          </a:p>
        </p:txBody>
      </p:sp>
    </p:spTree>
    <p:extLst>
      <p:ext uri="{BB962C8B-B14F-4D97-AF65-F5344CB8AC3E}">
        <p14:creationId xmlns:p14="http://schemas.microsoft.com/office/powerpoint/2010/main" val="3184203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4</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7" name="Rectangle 2"/>
          <p:cNvSpPr>
            <a:spLocks noGrp="1" noChangeArrowheads="1"/>
          </p:cNvSpPr>
          <p:nvPr>
            <p:ph type="title" idx="4294967295"/>
          </p:nvPr>
        </p:nvSpPr>
        <p:spPr>
          <a:xfrm>
            <a:off x="0" y="105473"/>
            <a:ext cx="9225280" cy="1209041"/>
          </a:xfrm>
        </p:spPr>
        <p:txBody>
          <a:bodyPr/>
          <a:lstStyle/>
          <a:p>
            <a:pPr marL="57150" algn="l" eaLnBrk="1" hangingPunct="1"/>
            <a:r>
              <a:rPr lang="en-US" dirty="0" smtClean="0">
                <a:latin typeface="Times New Roman" pitchFamily="18" charset="0"/>
                <a:cs typeface="Times New Roman" pitchFamily="18" charset="0"/>
              </a:rPr>
              <a:t>But </a:t>
            </a:r>
            <a:r>
              <a:rPr lang="en-US" sz="3800" dirty="0" smtClean="0">
                <a:latin typeface="Times New Roman" pitchFamily="18" charset="0"/>
                <a:cs typeface="Times New Roman" pitchFamily="18" charset="0"/>
              </a:rPr>
              <a:t>talk of POBs still lingers.... and feelings are mixed.</a:t>
            </a:r>
          </a:p>
        </p:txBody>
      </p:sp>
      <p:sp>
        <p:nvSpPr>
          <p:cNvPr id="8" name="Rectangle 7"/>
          <p:cNvSpPr/>
          <p:nvPr/>
        </p:nvSpPr>
        <p:spPr>
          <a:xfrm>
            <a:off x="111760" y="1827167"/>
            <a:ext cx="4142740" cy="646331"/>
          </a:xfrm>
          <a:prstGeom prst="rect">
            <a:avLst/>
          </a:prstGeom>
        </p:spPr>
        <p:txBody>
          <a:bodyPr wrap="square">
            <a:spAutoFit/>
          </a:bodyPr>
          <a:lstStyle/>
          <a:p>
            <a:pPr algn="ctr"/>
            <a:r>
              <a:rPr lang="en-US" sz="1800" dirty="0">
                <a:latin typeface="Times New Roman" panose="02020603050405020304" pitchFamily="18" charset="0"/>
                <a:cs typeface="Times New Roman" panose="02020603050405020304" pitchFamily="18" charset="0"/>
              </a:rPr>
              <a:t>“It’s the dumbest idea I ever </a:t>
            </a:r>
            <a:r>
              <a:rPr lang="en-US" sz="1800" dirty="0" smtClean="0">
                <a:latin typeface="Times New Roman" panose="02020603050405020304" pitchFamily="18" charset="0"/>
                <a:cs typeface="Times New Roman" panose="02020603050405020304" pitchFamily="18" charset="0"/>
              </a:rPr>
              <a:t>heard” </a:t>
            </a:r>
          </a:p>
          <a:p>
            <a:pPr algn="ct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Jon Corzine </a:t>
            </a:r>
            <a:r>
              <a:rPr lang="en-US" sz="1800" dirty="0" smtClean="0">
                <a:latin typeface="Times New Roman" panose="02020603050405020304" pitchFamily="18" charset="0"/>
                <a:cs typeface="Times New Roman" panose="02020603050405020304" pitchFamily="18" charset="0"/>
              </a:rPr>
              <a:t>to Bloomberg.com </a:t>
            </a:r>
            <a:r>
              <a:rPr lang="en-US" sz="1800" dirty="0">
                <a:latin typeface="Times New Roman" panose="02020603050405020304" pitchFamily="18" charset="0"/>
                <a:cs typeface="Times New Roman" panose="02020603050405020304" pitchFamily="18" charset="0"/>
              </a:rPr>
              <a:t>in 2008</a:t>
            </a:r>
          </a:p>
        </p:txBody>
      </p:sp>
      <p:sp>
        <p:nvSpPr>
          <p:cNvPr id="10" name="Rectangle 9"/>
          <p:cNvSpPr/>
          <p:nvPr/>
        </p:nvSpPr>
        <p:spPr>
          <a:xfrm>
            <a:off x="0" y="3142830"/>
            <a:ext cx="4366260" cy="1631216"/>
          </a:xfrm>
          <a:prstGeom prst="rect">
            <a:avLst/>
          </a:prstGeom>
        </p:spPr>
        <p:txBody>
          <a:bodyPr wrap="square">
            <a:spAutoFit/>
          </a:bodyPr>
          <a:lstStyle/>
          <a:p>
            <a:pPr algn="ctr"/>
            <a:r>
              <a:rPr lang="en-US" sz="2000" dirty="0">
                <a:latin typeface="Times New Roman" panose="02020603050405020304" pitchFamily="18" charset="0"/>
                <a:cs typeface="Times New Roman" panose="02020603050405020304" pitchFamily="18" charset="0"/>
              </a:rPr>
              <a:t>“Some people call this arbitrage, but it’s </a:t>
            </a:r>
            <a:r>
              <a:rPr lang="en-US" sz="2000" dirty="0" smtClean="0">
                <a:latin typeface="Times New Roman" panose="02020603050405020304" pitchFamily="18" charset="0"/>
                <a:cs typeface="Times New Roman" panose="02020603050405020304" pitchFamily="18" charset="0"/>
              </a:rPr>
              <a:t>not, it’s </a:t>
            </a:r>
            <a:r>
              <a:rPr lang="en-US" sz="2000" dirty="0">
                <a:latin typeface="Times New Roman" panose="02020603050405020304" pitchFamily="18" charset="0"/>
                <a:cs typeface="Times New Roman" panose="02020603050405020304" pitchFamily="18" charset="0"/>
              </a:rPr>
              <a:t>really an investment gamble</a:t>
            </a:r>
            <a:r>
              <a:rPr lang="en-US" sz="2000" dirty="0" smtClean="0">
                <a:latin typeface="Times New Roman" panose="02020603050405020304" pitchFamily="18" charset="0"/>
                <a:cs typeface="Times New Roman" panose="02020603050405020304" pitchFamily="18" charset="0"/>
              </a:rPr>
              <a:t>.” </a:t>
            </a:r>
          </a:p>
          <a:p>
            <a:pPr algn="ctr"/>
            <a:endParaRPr lang="en-US" sz="2000" dirty="0">
              <a:latin typeface="Times New Roman" panose="02020603050405020304" pitchFamily="18" charset="0"/>
              <a:cs typeface="Times New Roman" panose="02020603050405020304" pitchFamily="18" charset="0"/>
            </a:endParaRPr>
          </a:p>
          <a:p>
            <a:pPr algn="ct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Paul </a:t>
            </a:r>
            <a:r>
              <a:rPr lang="en-US" sz="2000" dirty="0" smtClean="0">
                <a:latin typeface="Times New Roman" panose="02020603050405020304" pitchFamily="18" charset="0"/>
                <a:cs typeface="Times New Roman" panose="02020603050405020304" pitchFamily="18" charset="0"/>
              </a:rPr>
              <a:t>Cleary, Executive Director of Oregon PERS</a:t>
            </a:r>
            <a:endParaRPr lang="en-US" sz="2000" dirty="0">
              <a:latin typeface="Times New Roman" panose="02020603050405020304" pitchFamily="18" charset="0"/>
              <a:cs typeface="Times New Roman" panose="02020603050405020304" pitchFamily="18" charset="0"/>
            </a:endParaRPr>
          </a:p>
        </p:txBody>
      </p:sp>
      <p:sp>
        <p:nvSpPr>
          <p:cNvPr id="11" name="Rectangle 10"/>
          <p:cNvSpPr/>
          <p:nvPr/>
        </p:nvSpPr>
        <p:spPr>
          <a:xfrm>
            <a:off x="4572000" y="2142133"/>
            <a:ext cx="4384040" cy="1200329"/>
          </a:xfrm>
          <a:prstGeom prst="rect">
            <a:avLst/>
          </a:prstGeom>
        </p:spPr>
        <p:txBody>
          <a:bodyPr wrap="square">
            <a:spAutoFit/>
          </a:bodyPr>
          <a:lstStyle/>
          <a:p>
            <a:pPr algn="ctr"/>
            <a:r>
              <a:rPr lang="en-US" sz="1800" dirty="0">
                <a:latin typeface="Times New Roman" panose="02020603050405020304" pitchFamily="18" charset="0"/>
                <a:cs typeface="Times New Roman" panose="02020603050405020304" pitchFamily="18" charset="0"/>
              </a:rPr>
              <a:t>“POBs are not for the faint of </a:t>
            </a:r>
            <a:r>
              <a:rPr lang="en-US" sz="1800" dirty="0" smtClean="0">
                <a:latin typeface="Times New Roman" panose="02020603050405020304" pitchFamily="18" charset="0"/>
                <a:cs typeface="Times New Roman" panose="02020603050405020304" pitchFamily="18" charset="0"/>
              </a:rPr>
              <a:t>heart, </a:t>
            </a:r>
            <a:r>
              <a:rPr lang="en-US" sz="1800" dirty="0">
                <a:latin typeface="Times New Roman" panose="02020603050405020304" pitchFamily="18" charset="0"/>
                <a:cs typeface="Times New Roman" panose="02020603050405020304" pitchFamily="18" charset="0"/>
              </a:rPr>
              <a:t>y</a:t>
            </a:r>
            <a:r>
              <a:rPr lang="en-US" sz="1800" dirty="0" smtClean="0">
                <a:latin typeface="Times New Roman" panose="02020603050405020304" pitchFamily="18" charset="0"/>
                <a:cs typeface="Times New Roman" panose="02020603050405020304" pitchFamily="18" charset="0"/>
              </a:rPr>
              <a:t>ou </a:t>
            </a:r>
            <a:r>
              <a:rPr lang="en-US" sz="1800" dirty="0">
                <a:latin typeface="Times New Roman" panose="02020603050405020304" pitchFamily="18" charset="0"/>
                <a:cs typeface="Times New Roman" panose="02020603050405020304" pitchFamily="18" charset="0"/>
              </a:rPr>
              <a:t>have to understand them</a:t>
            </a:r>
            <a:r>
              <a:rPr lang="en-US" sz="1800" dirty="0" smtClean="0">
                <a:latin typeface="Times New Roman" panose="02020603050405020304" pitchFamily="18" charset="0"/>
                <a:cs typeface="Times New Roman" panose="02020603050405020304" pitchFamily="18" charset="0"/>
              </a:rPr>
              <a:t>.”  </a:t>
            </a:r>
          </a:p>
          <a:p>
            <a:pPr algn="ctr"/>
            <a:endParaRPr lang="en-US" sz="1800" dirty="0">
              <a:latin typeface="Times New Roman" panose="02020603050405020304" pitchFamily="18" charset="0"/>
              <a:cs typeface="Times New Roman" panose="02020603050405020304" pitchFamily="18" charset="0"/>
            </a:endParaRPr>
          </a:p>
          <a:p>
            <a:pPr algn="ctr"/>
            <a:r>
              <a:rPr lang="en-US" sz="1800" dirty="0" smtClean="0">
                <a:latin typeface="Times New Roman" panose="02020603050405020304" pitchFamily="18" charset="0"/>
                <a:cs typeface="Times New Roman" panose="02020603050405020304" pitchFamily="18" charset="0"/>
              </a:rPr>
              <a:t>- Bob </a:t>
            </a:r>
            <a:r>
              <a:rPr lang="en-US" sz="1800" dirty="0" err="1" smtClean="0">
                <a:latin typeface="Times New Roman" panose="02020603050405020304" pitchFamily="18" charset="0"/>
                <a:cs typeface="Times New Roman" panose="02020603050405020304" pitchFamily="18" charset="0"/>
              </a:rPr>
              <a:t>Eichem</a:t>
            </a:r>
            <a:r>
              <a:rPr lang="en-US" sz="1800" dirty="0" smtClean="0">
                <a:latin typeface="Times New Roman" panose="02020603050405020304" pitchFamily="18" charset="0"/>
                <a:cs typeface="Times New Roman" panose="02020603050405020304" pitchFamily="18" charset="0"/>
              </a:rPr>
              <a:t>, CFO, Boulder, Colorado</a:t>
            </a:r>
            <a:endParaRPr lang="en-US" sz="1800" dirty="0">
              <a:latin typeface="Times New Roman" panose="02020603050405020304" pitchFamily="18" charset="0"/>
              <a:cs typeface="Times New Roman" panose="02020603050405020304" pitchFamily="18" charset="0"/>
            </a:endParaRPr>
          </a:p>
        </p:txBody>
      </p:sp>
      <p:sp>
        <p:nvSpPr>
          <p:cNvPr id="12" name="Rectangle 11"/>
          <p:cNvSpPr/>
          <p:nvPr/>
        </p:nvSpPr>
        <p:spPr>
          <a:xfrm>
            <a:off x="4328160" y="4136893"/>
            <a:ext cx="4800600" cy="1754326"/>
          </a:xfrm>
          <a:prstGeom prst="rect">
            <a:avLst/>
          </a:prstGeom>
        </p:spPr>
        <p:txBody>
          <a:bodyPr>
            <a:spAutoFit/>
          </a:bodyPr>
          <a:lstStyle/>
          <a:p>
            <a:pPr algn="ct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deal </a:t>
            </a:r>
            <a:r>
              <a:rPr lang="en-US" sz="1800" dirty="0" smtClean="0">
                <a:latin typeface="Times New Roman" panose="02020603050405020304" pitchFamily="18" charset="0"/>
                <a:cs typeface="Times New Roman" panose="02020603050405020304" pitchFamily="18" charset="0"/>
              </a:rPr>
              <a:t>[issuing a POB] would </a:t>
            </a:r>
            <a:r>
              <a:rPr lang="en-US" sz="1800" dirty="0">
                <a:latin typeface="Times New Roman" panose="02020603050405020304" pitchFamily="18" charset="0"/>
                <a:cs typeface="Times New Roman" panose="02020603050405020304" pitchFamily="18" charset="0"/>
              </a:rPr>
              <a:t>only make economic sense if the market priced it at less than 8%, which is Michigan's assumed discount rate on its pension obligation</a:t>
            </a:r>
            <a:r>
              <a:rPr lang="en-US" sz="1800" dirty="0" smtClean="0">
                <a:latin typeface="Times New Roman" panose="02020603050405020304" pitchFamily="18" charset="0"/>
                <a:cs typeface="Times New Roman" panose="02020603050405020304" pitchFamily="18" charset="0"/>
              </a:rPr>
              <a:t>.  </a:t>
            </a:r>
          </a:p>
          <a:p>
            <a:pPr algn="ctr"/>
            <a:endParaRPr lang="en-US" sz="1800" dirty="0">
              <a:latin typeface="Times New Roman" panose="02020603050405020304" pitchFamily="18" charset="0"/>
              <a:cs typeface="Times New Roman" panose="02020603050405020304" pitchFamily="18" charset="0"/>
            </a:endParaRPr>
          </a:p>
          <a:p>
            <a:pPr algn="ctr"/>
            <a:r>
              <a:rPr lang="en-US" sz="1800" dirty="0" smtClean="0">
                <a:latin typeface="Times New Roman" panose="02020603050405020304" pitchFamily="18" charset="0"/>
                <a:cs typeface="Times New Roman" panose="02020603050405020304" pitchFamily="18" charset="0"/>
              </a:rPr>
              <a:t>- Doug Roberts, Michigan State Treasurer</a:t>
            </a:r>
            <a:r>
              <a:rPr lang="en-US"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44435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5</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16" name="Rectangle 2"/>
          <p:cNvSpPr>
            <a:spLocks noGrp="1" noChangeArrowheads="1"/>
          </p:cNvSpPr>
          <p:nvPr>
            <p:ph type="title" idx="4294967295"/>
          </p:nvPr>
        </p:nvSpPr>
        <p:spPr>
          <a:xfrm>
            <a:off x="579121" y="1219200"/>
            <a:ext cx="8087360" cy="2997200"/>
          </a:xfrm>
        </p:spPr>
        <p:txBody>
          <a:bodyPr/>
          <a:lstStyle/>
          <a:p>
            <a:pPr marL="57150" algn="ctr" eaLnBrk="1" hangingPunct="1"/>
            <a:r>
              <a:rPr lang="en-US" sz="4800" dirty="0" smtClean="0">
                <a:latin typeface="Times New Roman" pitchFamily="18" charset="0"/>
                <a:cs typeface="Times New Roman" pitchFamily="18" charset="0"/>
              </a:rPr>
              <a:t>So….</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 </a:t>
            </a:r>
            <a:br>
              <a:rPr lang="en-US" sz="4800" dirty="0" smtClean="0">
                <a:latin typeface="Times New Roman" pitchFamily="18" charset="0"/>
                <a:cs typeface="Times New Roman" pitchFamily="18" charset="0"/>
              </a:rPr>
            </a:br>
            <a:r>
              <a:rPr lang="en-US" sz="4800" dirty="0">
                <a:latin typeface="Times New Roman" pitchFamily="18" charset="0"/>
                <a:cs typeface="Times New Roman" pitchFamily="18" charset="0"/>
              </a:rPr>
              <a:t/>
            </a:r>
            <a:br>
              <a:rPr lang="en-US" sz="4800" dirty="0">
                <a:latin typeface="Times New Roman" pitchFamily="18" charset="0"/>
                <a:cs typeface="Times New Roman" pitchFamily="18" charset="0"/>
              </a:rPr>
            </a:br>
            <a:r>
              <a:rPr lang="en-US" sz="4800" dirty="0" smtClean="0">
                <a:latin typeface="Times New Roman" pitchFamily="18" charset="0"/>
                <a:cs typeface="Times New Roman" pitchFamily="18" charset="0"/>
              </a:rPr>
              <a:t>What do we know</a:t>
            </a:r>
            <a:r>
              <a:rPr lang="en-US" sz="4800" dirty="0">
                <a:latin typeface="Times New Roman" pitchFamily="18" charset="0"/>
                <a:cs typeface="Times New Roman" pitchFamily="18" charset="0"/>
              </a:rPr>
              <a:t> </a:t>
            </a:r>
            <a:r>
              <a:rPr lang="en-US" sz="4800" dirty="0" smtClean="0">
                <a:latin typeface="Times New Roman" pitchFamily="18" charset="0"/>
                <a:cs typeface="Times New Roman" pitchFamily="18" charset="0"/>
              </a:rPr>
              <a:t>about POBs?</a:t>
            </a:r>
          </a:p>
        </p:txBody>
      </p:sp>
    </p:spTree>
    <p:extLst>
      <p:ext uri="{BB962C8B-B14F-4D97-AF65-F5344CB8AC3E}">
        <p14:creationId xmlns:p14="http://schemas.microsoft.com/office/powerpoint/2010/main" val="4257005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6</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7" name="Title 1"/>
          <p:cNvSpPr>
            <a:spLocks noGrp="1"/>
          </p:cNvSpPr>
          <p:nvPr>
            <p:ph type="title"/>
          </p:nvPr>
        </p:nvSpPr>
        <p:spPr>
          <a:xfrm>
            <a:off x="-15240" y="61290"/>
            <a:ext cx="9144000" cy="1251948"/>
          </a:xfrm>
        </p:spPr>
        <p:txBody>
          <a:bodyPr/>
          <a:lstStyle/>
          <a:p>
            <a:pPr algn="l"/>
            <a:r>
              <a:rPr lang="en-US" altLang="en-US" sz="3800" dirty="0" smtClean="0">
                <a:latin typeface="Times New Roman" panose="02020603050405020304" pitchFamily="18" charset="0"/>
                <a:cs typeface="Times New Roman" panose="02020603050405020304" pitchFamily="18" charset="0"/>
              </a:rPr>
              <a:t>First issued in 1985, POB issuances picked up in the mid-90s.</a:t>
            </a:r>
          </a:p>
        </p:txBody>
      </p:sp>
      <p:sp>
        <p:nvSpPr>
          <p:cNvPr id="9" name="Rectangle 8"/>
          <p:cNvSpPr/>
          <p:nvPr/>
        </p:nvSpPr>
        <p:spPr>
          <a:xfrm>
            <a:off x="1112437" y="5844440"/>
            <a:ext cx="7893340" cy="400110"/>
          </a:xfrm>
          <a:prstGeom prst="rect">
            <a:avLst/>
          </a:prstGeom>
        </p:spPr>
        <p:txBody>
          <a:bodyPr wrap="square">
            <a:spAutoFit/>
          </a:bodyPr>
          <a:lstStyle/>
          <a:p>
            <a:r>
              <a:rPr lang="en-US" sz="1000" dirty="0" smtClean="0">
                <a:latin typeface="Times New Roman" panose="02020603050405020304" pitchFamily="18" charset="0"/>
                <a:cs typeface="Times New Roman" panose="02020603050405020304" pitchFamily="18" charset="0"/>
              </a:rPr>
              <a:t>Source</a:t>
            </a:r>
            <a:r>
              <a:rPr lang="en-US" sz="1000" dirty="0">
                <a:latin typeface="Times New Roman" panose="02020603050405020304" pitchFamily="18" charset="0"/>
                <a:cs typeface="Times New Roman" panose="02020603050405020304" pitchFamily="18" charset="0"/>
              </a:rPr>
              <a:t>: Data set compiled from Bloomberg Online </a:t>
            </a:r>
            <a:r>
              <a:rPr lang="en-US" sz="1000" dirty="0" smtClean="0">
                <a:latin typeface="Times New Roman" panose="02020603050405020304" pitchFamily="18" charset="0"/>
                <a:cs typeface="Times New Roman" panose="02020603050405020304" pitchFamily="18" charset="0"/>
              </a:rPr>
              <a:t>Service (1992-2009) </a:t>
            </a:r>
            <a:r>
              <a:rPr lang="en-US" sz="1000" dirty="0">
                <a:latin typeface="Times New Roman" panose="02020603050405020304" pitchFamily="18" charset="0"/>
                <a:cs typeface="Times New Roman" panose="02020603050405020304" pitchFamily="18" charset="0"/>
              </a:rPr>
              <a:t>and supplemented with </a:t>
            </a:r>
            <a:r>
              <a:rPr lang="en-US" sz="1000" dirty="0" smtClean="0">
                <a:latin typeface="Times New Roman" panose="02020603050405020304" pitchFamily="18" charset="0"/>
                <a:cs typeface="Times New Roman" panose="02020603050405020304" pitchFamily="18" charset="0"/>
              </a:rPr>
              <a:t>Thomson </a:t>
            </a:r>
            <a:r>
              <a:rPr lang="en-US" sz="1000" dirty="0">
                <a:latin typeface="Times New Roman" panose="02020603050405020304" pitchFamily="18" charset="0"/>
                <a:cs typeface="Times New Roman" panose="02020603050405020304" pitchFamily="18" charset="0"/>
              </a:rPr>
              <a:t>Reuters SDC Municipal Bond Dataset </a:t>
            </a:r>
            <a:r>
              <a:rPr lang="en-US" sz="1000" dirty="0" smtClean="0">
                <a:latin typeface="Times New Roman" panose="02020603050405020304" pitchFamily="18" charset="0"/>
                <a:cs typeface="Times New Roman" panose="02020603050405020304" pitchFamily="18" charset="0"/>
              </a:rPr>
              <a:t> (1984-2012).</a:t>
            </a:r>
            <a:endParaRPr lang="en-US" sz="1000" dirty="0">
              <a:latin typeface="Times New Roman" panose="02020603050405020304" pitchFamily="18" charset="0"/>
              <a:cs typeface="Times New Roman" panose="02020603050405020304" pitchFamily="18" charset="0"/>
            </a:endParaRPr>
          </a:p>
        </p:txBody>
      </p:sp>
      <p:sp>
        <p:nvSpPr>
          <p:cNvPr id="10" name="Text Box 38"/>
          <p:cNvSpPr txBox="1">
            <a:spLocks noChangeArrowheads="1"/>
          </p:cNvSpPr>
          <p:nvPr/>
        </p:nvSpPr>
        <p:spPr bwMode="auto">
          <a:xfrm>
            <a:off x="-15240" y="1485081"/>
            <a:ext cx="9601200" cy="338554"/>
          </a:xfrm>
          <a:prstGeom prst="rect">
            <a:avLst/>
          </a:prstGeom>
          <a:noFill/>
          <a:ln w="9525">
            <a:noFill/>
            <a:miter lim="800000"/>
            <a:headEnd/>
            <a:tailEnd/>
          </a:ln>
        </p:spPr>
        <p:txBody>
          <a:bodyPr wrap="square">
            <a:spAutoFit/>
          </a:bodyPr>
          <a:lstStyle/>
          <a:p>
            <a:pPr algn="ctr" eaLnBrk="0" hangingPunct="0">
              <a:spcBef>
                <a:spcPts val="0"/>
              </a:spcBef>
            </a:pPr>
            <a:r>
              <a:rPr lang="en-US" sz="1600" dirty="0" smtClean="0">
                <a:latin typeface="Times New Roman" pitchFamily="18" charset="0"/>
                <a:cs typeface="Times New Roman" pitchFamily="18" charset="0"/>
              </a:rPr>
              <a:t>Total Amount of POBs Issued from 1984-2012, in Billions of 2013 dollars</a:t>
            </a:r>
            <a:endParaRPr lang="en-US" sz="1600" dirty="0">
              <a:latin typeface="Times New Roman" pitchFamily="18" charset="0"/>
              <a:cs typeface="Times New Roman" pitchFamily="18" charset="0"/>
            </a:endParaRPr>
          </a:p>
        </p:txBody>
      </p:sp>
      <p:graphicFrame>
        <p:nvGraphicFramePr>
          <p:cNvPr id="12" name="Chart 11"/>
          <p:cNvGraphicFramePr>
            <a:graphicFrameLocks/>
          </p:cNvGraphicFramePr>
          <p:nvPr>
            <p:extLst>
              <p:ext uri="{D42A27DB-BD31-4B8C-83A1-F6EECF244321}">
                <p14:modId xmlns:p14="http://schemas.microsoft.com/office/powerpoint/2010/main" val="50484453"/>
              </p:ext>
            </p:extLst>
          </p:nvPr>
        </p:nvGraphicFramePr>
        <p:xfrm>
          <a:off x="1800335" y="1953178"/>
          <a:ext cx="5323478" cy="37317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16775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7</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sp>
        <p:nvSpPr>
          <p:cNvPr id="12" name="Rectangle 11"/>
          <p:cNvSpPr/>
          <p:nvPr/>
        </p:nvSpPr>
        <p:spPr>
          <a:xfrm>
            <a:off x="1112437" y="5878740"/>
            <a:ext cx="7893340" cy="400110"/>
          </a:xfrm>
          <a:prstGeom prst="rect">
            <a:avLst/>
          </a:prstGeom>
        </p:spPr>
        <p:txBody>
          <a:bodyPr wrap="square">
            <a:spAutoFit/>
          </a:bodyPr>
          <a:lstStyle/>
          <a:p>
            <a:r>
              <a:rPr lang="en-US" sz="1000" dirty="0" smtClean="0">
                <a:latin typeface="Times New Roman" panose="02020603050405020304" pitchFamily="18" charset="0"/>
                <a:cs typeface="Times New Roman" panose="02020603050405020304" pitchFamily="18" charset="0"/>
              </a:rPr>
              <a:t>Source</a:t>
            </a:r>
            <a:r>
              <a:rPr lang="en-US" sz="1000" dirty="0">
                <a:latin typeface="Times New Roman" panose="02020603050405020304" pitchFamily="18" charset="0"/>
                <a:cs typeface="Times New Roman" panose="02020603050405020304" pitchFamily="18" charset="0"/>
              </a:rPr>
              <a:t>: Data set compiled from Bloomberg Online </a:t>
            </a:r>
            <a:r>
              <a:rPr lang="en-US" sz="1000" dirty="0" smtClean="0">
                <a:latin typeface="Times New Roman" panose="02020603050405020304" pitchFamily="18" charset="0"/>
                <a:cs typeface="Times New Roman" panose="02020603050405020304" pitchFamily="18" charset="0"/>
              </a:rPr>
              <a:t>Service (1992-2009), supplemented </a:t>
            </a:r>
            <a:r>
              <a:rPr lang="en-US" sz="1000" dirty="0">
                <a:latin typeface="Times New Roman" panose="02020603050405020304" pitchFamily="18" charset="0"/>
                <a:cs typeface="Times New Roman" panose="02020603050405020304" pitchFamily="18" charset="0"/>
              </a:rPr>
              <a:t>with </a:t>
            </a:r>
            <a:r>
              <a:rPr lang="en-US" sz="1000" dirty="0" smtClean="0">
                <a:latin typeface="Times New Roman" panose="02020603050405020304" pitchFamily="18" charset="0"/>
                <a:cs typeface="Times New Roman" panose="02020603050405020304" pitchFamily="18" charset="0"/>
              </a:rPr>
              <a:t>Thomson </a:t>
            </a:r>
            <a:r>
              <a:rPr lang="en-US" sz="1000" dirty="0">
                <a:latin typeface="Times New Roman" panose="02020603050405020304" pitchFamily="18" charset="0"/>
                <a:cs typeface="Times New Roman" panose="02020603050405020304" pitchFamily="18" charset="0"/>
              </a:rPr>
              <a:t>Reuters SDC Municipal Bond Dataset </a:t>
            </a:r>
            <a:r>
              <a:rPr lang="en-US" sz="1000" dirty="0" smtClean="0">
                <a:latin typeface="Times New Roman" panose="02020603050405020304" pitchFamily="18" charset="0"/>
                <a:cs typeface="Times New Roman" panose="02020603050405020304" pitchFamily="18" charset="0"/>
              </a:rPr>
              <a:t> (1984-2012).</a:t>
            </a:r>
            <a:endParaRPr lang="en-US" sz="1000" dirty="0">
              <a:latin typeface="Times New Roman" panose="02020603050405020304" pitchFamily="18" charset="0"/>
              <a:cs typeface="Times New Roman" panose="02020603050405020304" pitchFamily="18" charset="0"/>
            </a:endParaRPr>
          </a:p>
        </p:txBody>
      </p:sp>
      <p:sp>
        <p:nvSpPr>
          <p:cNvPr id="16" name="Text Box 38"/>
          <p:cNvSpPr txBox="1">
            <a:spLocks noChangeArrowheads="1"/>
          </p:cNvSpPr>
          <p:nvPr/>
        </p:nvSpPr>
        <p:spPr bwMode="auto">
          <a:xfrm>
            <a:off x="0" y="1694733"/>
            <a:ext cx="9601200" cy="338554"/>
          </a:xfrm>
          <a:prstGeom prst="rect">
            <a:avLst/>
          </a:prstGeom>
          <a:noFill/>
          <a:ln w="9525">
            <a:noFill/>
            <a:miter lim="800000"/>
            <a:headEnd/>
            <a:tailEnd/>
          </a:ln>
        </p:spPr>
        <p:txBody>
          <a:bodyPr wrap="square">
            <a:spAutoFit/>
          </a:bodyPr>
          <a:lstStyle/>
          <a:p>
            <a:pPr algn="ctr" eaLnBrk="0" hangingPunct="0">
              <a:spcBef>
                <a:spcPts val="0"/>
              </a:spcBef>
            </a:pPr>
            <a:r>
              <a:rPr lang="en-US" sz="1600" dirty="0" smtClean="0">
                <a:latin typeface="Times New Roman" pitchFamily="18" charset="0"/>
                <a:cs typeface="Times New Roman" pitchFamily="18" charset="0"/>
              </a:rPr>
              <a:t>Total Amount of POBs Issued from 1984-2012, in Billions of 2013 dollars</a:t>
            </a:r>
            <a:endParaRPr lang="en-US" sz="1600" dirty="0">
              <a:latin typeface="Times New Roman" pitchFamily="18" charset="0"/>
              <a:cs typeface="Times New Roman" pitchFamily="18" charset="0"/>
            </a:endParaRPr>
          </a:p>
        </p:txBody>
      </p:sp>
      <p:sp>
        <p:nvSpPr>
          <p:cNvPr id="17" name="Rectangle 2"/>
          <p:cNvSpPr>
            <a:spLocks noGrp="1" noChangeArrowheads="1"/>
          </p:cNvSpPr>
          <p:nvPr>
            <p:ph type="title"/>
          </p:nvPr>
        </p:nvSpPr>
        <p:spPr>
          <a:xfrm>
            <a:off x="0" y="15405"/>
            <a:ext cx="9144000" cy="1143000"/>
          </a:xfrm>
        </p:spPr>
        <p:txBody>
          <a:bodyPr/>
          <a:lstStyle/>
          <a:p>
            <a:pPr marL="57150" algn="l" eaLnBrk="1" hangingPunct="1"/>
            <a:r>
              <a:rPr lang="en-US" sz="3800" dirty="0" smtClean="0">
                <a:latin typeface="Times New Roman" pitchFamily="18" charset="0"/>
                <a:cs typeface="Times New Roman" pitchFamily="18" charset="0"/>
              </a:rPr>
              <a:t>Over the last two decades, POBs have been issued in many states…</a:t>
            </a:r>
          </a:p>
        </p:txBody>
      </p:sp>
      <p:graphicFrame>
        <p:nvGraphicFramePr>
          <p:cNvPr id="19" name="Chart 18"/>
          <p:cNvGraphicFramePr>
            <a:graphicFrameLocks/>
          </p:cNvGraphicFramePr>
          <p:nvPr>
            <p:extLst>
              <p:ext uri="{D42A27DB-BD31-4B8C-83A1-F6EECF244321}">
                <p14:modId xmlns:p14="http://schemas.microsoft.com/office/powerpoint/2010/main" val="3303905570"/>
              </p:ext>
            </p:extLst>
          </p:nvPr>
        </p:nvGraphicFramePr>
        <p:xfrm>
          <a:off x="1938560" y="2112667"/>
          <a:ext cx="5285200" cy="37660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35343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223760" y="6537960"/>
            <a:ext cx="1905000" cy="457200"/>
          </a:xfrm>
        </p:spPr>
        <p:txBody>
          <a:bodyPr/>
          <a:lstStyle/>
          <a:p>
            <a:pPr>
              <a:defRPr/>
            </a:pPr>
            <a:fld id="{A29E7584-EC03-B94A-935D-9D3F4AB776DF}" type="slidenum">
              <a:rPr lang="en-US" sz="1800" smtClean="0">
                <a:latin typeface="Times New Roman" pitchFamily="18" charset="0"/>
                <a:cs typeface="Times New Roman" pitchFamily="18" charset="0"/>
              </a:rPr>
              <a:pPr>
                <a:defRPr/>
              </a:pPr>
              <a:t>8</a:t>
            </a:fld>
            <a:endParaRPr lang="en-US" sz="1800" dirty="0">
              <a:latin typeface="Times New Roman" pitchFamily="18" charset="0"/>
              <a:cs typeface="Times New Roman" pitchFamily="18" charset="0"/>
            </a:endParaRPr>
          </a:p>
        </p:txBody>
      </p:sp>
      <p:sp>
        <p:nvSpPr>
          <p:cNvPr id="13" name="Rectangle 12"/>
          <p:cNvSpPr/>
          <p:nvPr/>
        </p:nvSpPr>
        <p:spPr bwMode="auto">
          <a:xfrm>
            <a:off x="0" y="6229910"/>
            <a:ext cx="9144001" cy="333745"/>
          </a:xfrm>
          <a:prstGeom prst="rect">
            <a:avLst/>
          </a:prstGeom>
          <a:solidFill>
            <a:srgbClr val="DAD3CB"/>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endParaRPr>
          </a:p>
        </p:txBody>
      </p:sp>
      <p:pic>
        <p:nvPicPr>
          <p:cNvPr id="14" name="Picture 13" descr="CRR logo.jpg"/>
          <p:cNvPicPr>
            <a:picLocks noChangeAspect="1"/>
          </p:cNvPicPr>
          <p:nvPr/>
        </p:nvPicPr>
        <p:blipFill>
          <a:blip r:embed="rId3"/>
          <a:stretch>
            <a:fillRect/>
          </a:stretch>
        </p:blipFill>
        <p:spPr>
          <a:xfrm>
            <a:off x="0" y="6071013"/>
            <a:ext cx="1112437" cy="678057"/>
          </a:xfrm>
          <a:prstGeom prst="rect">
            <a:avLst/>
          </a:prstGeom>
          <a:ln>
            <a:solidFill>
              <a:srgbClr val="DBD3CB"/>
            </a:solidFill>
          </a:ln>
        </p:spPr>
      </p:pic>
      <p:cxnSp>
        <p:nvCxnSpPr>
          <p:cNvPr id="15" name="Straight Connector 14"/>
          <p:cNvCxnSpPr/>
          <p:nvPr/>
        </p:nvCxnSpPr>
        <p:spPr bwMode="auto">
          <a:xfrm>
            <a:off x="0" y="27813"/>
            <a:ext cx="9144000" cy="0"/>
          </a:xfrm>
          <a:prstGeom prst="line">
            <a:avLst/>
          </a:prstGeom>
          <a:noFill/>
          <a:ln w="57150" cap="flat" cmpd="sng" algn="ctr">
            <a:solidFill>
              <a:srgbClr val="800000"/>
            </a:solidFill>
            <a:prstDash val="solid"/>
            <a:round/>
            <a:headEnd type="none" w="med" len="med"/>
            <a:tailEnd type="none" w="med" len="med"/>
          </a:ln>
          <a:effectLst/>
        </p:spPr>
      </p:cxnSp>
      <p:graphicFrame>
        <p:nvGraphicFramePr>
          <p:cNvPr id="18" name="Chart 17"/>
          <p:cNvGraphicFramePr>
            <a:graphicFrameLocks/>
          </p:cNvGraphicFramePr>
          <p:nvPr>
            <p:extLst>
              <p:ext uri="{D42A27DB-BD31-4B8C-83A1-F6EECF244321}">
                <p14:modId xmlns:p14="http://schemas.microsoft.com/office/powerpoint/2010/main" val="3723198505"/>
              </p:ext>
            </p:extLst>
          </p:nvPr>
        </p:nvGraphicFramePr>
        <p:xfrm>
          <a:off x="979613" y="1832140"/>
          <a:ext cx="6979920" cy="4029573"/>
        </p:xfrm>
        <a:graphic>
          <a:graphicData uri="http://schemas.openxmlformats.org/drawingml/2006/chart">
            <c:chart xmlns:c="http://schemas.openxmlformats.org/drawingml/2006/chart" xmlns:r="http://schemas.openxmlformats.org/officeDocument/2006/relationships" r:id="rId4"/>
          </a:graphicData>
        </a:graphic>
      </p:graphicFrame>
      <p:sp>
        <p:nvSpPr>
          <p:cNvPr id="19" name="Rectangle 18"/>
          <p:cNvSpPr/>
          <p:nvPr/>
        </p:nvSpPr>
        <p:spPr>
          <a:xfrm>
            <a:off x="1112437" y="5952775"/>
            <a:ext cx="9072880" cy="246221"/>
          </a:xfrm>
          <a:prstGeom prst="rect">
            <a:avLst/>
          </a:prstGeom>
        </p:spPr>
        <p:txBody>
          <a:bodyPr wrap="square">
            <a:spAutoFit/>
          </a:bodyPr>
          <a:lstStyle/>
          <a:p>
            <a:r>
              <a:rPr lang="en-US" sz="1000" dirty="0" smtClean="0">
                <a:latin typeface="Times New Roman" panose="02020603050405020304" pitchFamily="18" charset="0"/>
                <a:cs typeface="Times New Roman" panose="02020603050405020304" pitchFamily="18" charset="0"/>
              </a:rPr>
              <a:t>Source</a:t>
            </a:r>
            <a:r>
              <a:rPr lang="en-US" sz="1000" dirty="0">
                <a:latin typeface="Times New Roman" panose="02020603050405020304" pitchFamily="18" charset="0"/>
                <a:cs typeface="Times New Roman" panose="02020603050405020304" pitchFamily="18" charset="0"/>
              </a:rPr>
              <a:t>: Data set compiled from Bloomberg Online </a:t>
            </a:r>
            <a:r>
              <a:rPr lang="en-US" sz="1000" dirty="0" smtClean="0">
                <a:latin typeface="Times New Roman" panose="02020603050405020304" pitchFamily="18" charset="0"/>
                <a:cs typeface="Times New Roman" panose="02020603050405020304" pitchFamily="18" charset="0"/>
              </a:rPr>
              <a:t>Service (1992-2009), supplemented </a:t>
            </a:r>
            <a:r>
              <a:rPr lang="en-US" sz="1000" dirty="0">
                <a:latin typeface="Times New Roman" panose="02020603050405020304" pitchFamily="18" charset="0"/>
                <a:cs typeface="Times New Roman" panose="02020603050405020304" pitchFamily="18" charset="0"/>
              </a:rPr>
              <a:t>with  </a:t>
            </a:r>
            <a:r>
              <a:rPr lang="en-US" sz="1000" dirty="0" smtClean="0">
                <a:latin typeface="Times New Roman" panose="02020603050405020304" pitchFamily="18" charset="0"/>
                <a:cs typeface="Times New Roman" panose="02020603050405020304" pitchFamily="18" charset="0"/>
              </a:rPr>
              <a:t>Thomson </a:t>
            </a:r>
            <a:r>
              <a:rPr lang="en-US" sz="1000" dirty="0">
                <a:latin typeface="Times New Roman" panose="02020603050405020304" pitchFamily="18" charset="0"/>
                <a:cs typeface="Times New Roman" panose="02020603050405020304" pitchFamily="18" charset="0"/>
              </a:rPr>
              <a:t>Reuters SDC Municipal Bond Dataset </a:t>
            </a:r>
            <a:r>
              <a:rPr lang="en-US" sz="1000" dirty="0" smtClean="0">
                <a:latin typeface="Times New Roman" panose="02020603050405020304" pitchFamily="18" charset="0"/>
                <a:cs typeface="Times New Roman" panose="02020603050405020304" pitchFamily="18" charset="0"/>
              </a:rPr>
              <a:t> (1984-2012)</a:t>
            </a:r>
            <a:endParaRPr lang="en-US" sz="1000" dirty="0">
              <a:latin typeface="Times New Roman" panose="02020603050405020304" pitchFamily="18" charset="0"/>
              <a:cs typeface="Times New Roman" panose="02020603050405020304" pitchFamily="18" charset="0"/>
            </a:endParaRPr>
          </a:p>
        </p:txBody>
      </p:sp>
      <p:sp>
        <p:nvSpPr>
          <p:cNvPr id="20" name="Text Box 38"/>
          <p:cNvSpPr txBox="1">
            <a:spLocks noChangeArrowheads="1"/>
          </p:cNvSpPr>
          <p:nvPr/>
        </p:nvSpPr>
        <p:spPr bwMode="auto">
          <a:xfrm>
            <a:off x="0" y="1376601"/>
            <a:ext cx="9128760" cy="338554"/>
          </a:xfrm>
          <a:prstGeom prst="rect">
            <a:avLst/>
          </a:prstGeom>
          <a:noFill/>
          <a:ln w="9525">
            <a:noFill/>
            <a:miter lim="800000"/>
            <a:headEnd/>
            <a:tailEnd/>
          </a:ln>
        </p:spPr>
        <p:txBody>
          <a:bodyPr wrap="square">
            <a:spAutoFit/>
          </a:bodyPr>
          <a:lstStyle/>
          <a:p>
            <a:pPr algn="ctr" eaLnBrk="0" hangingPunct="0">
              <a:spcBef>
                <a:spcPts val="0"/>
              </a:spcBef>
            </a:pPr>
            <a:r>
              <a:rPr lang="en-US" sz="1600" dirty="0" smtClean="0">
                <a:latin typeface="Times New Roman" pitchFamily="18" charset="0"/>
                <a:cs typeface="Times New Roman" pitchFamily="18" charset="0"/>
              </a:rPr>
              <a:t>Percent of Total Amount of POBs Issued, by government type</a:t>
            </a:r>
            <a:endParaRPr lang="en-US" sz="1600" dirty="0">
              <a:latin typeface="Times New Roman" pitchFamily="18" charset="0"/>
              <a:cs typeface="Times New Roman" pitchFamily="18" charset="0"/>
            </a:endParaRPr>
          </a:p>
        </p:txBody>
      </p:sp>
      <p:sp>
        <p:nvSpPr>
          <p:cNvPr id="21" name="Rectangle 2"/>
          <p:cNvSpPr>
            <a:spLocks noGrp="1" noChangeArrowheads="1"/>
          </p:cNvSpPr>
          <p:nvPr>
            <p:ph type="title"/>
          </p:nvPr>
        </p:nvSpPr>
        <p:spPr>
          <a:xfrm>
            <a:off x="0" y="93363"/>
            <a:ext cx="9128760" cy="851733"/>
          </a:xfrm>
        </p:spPr>
        <p:txBody>
          <a:bodyPr/>
          <a:lstStyle/>
          <a:p>
            <a:pPr marL="57150" algn="l" eaLnBrk="1" hangingPunct="1"/>
            <a:r>
              <a:rPr lang="en-US" dirty="0" smtClean="0">
                <a:latin typeface="Times New Roman" pitchFamily="18" charset="0"/>
                <a:cs typeface="Times New Roman" pitchFamily="18" charset="0"/>
              </a:rPr>
              <a:t>…a</a:t>
            </a:r>
            <a:r>
              <a:rPr lang="en-US" sz="3800" dirty="0" smtClean="0">
                <a:latin typeface="Times New Roman" pitchFamily="18" charset="0"/>
                <a:cs typeface="Times New Roman" pitchFamily="18" charset="0"/>
              </a:rPr>
              <a:t>nd by many types of government entities.</a:t>
            </a:r>
          </a:p>
        </p:txBody>
      </p:sp>
    </p:spTree>
    <p:extLst>
      <p:ext uri="{BB962C8B-B14F-4D97-AF65-F5344CB8AC3E}">
        <p14:creationId xmlns:p14="http://schemas.microsoft.com/office/powerpoint/2010/main" val="1998249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a:ln>
              <a:noFill/>
            </a:ln>
            <a:solidFill>
              <a:schemeClr val="tx1"/>
            </a:solidFill>
            <a:effectLst/>
            <a:latin typeface="Scala-Regular" pitchFamily="-97" charset="0"/>
            <a:ea typeface="ＭＳ Ｐゴシック" pitchFamily="-97" charset="-128"/>
            <a:cs typeface="ＭＳ Ｐゴシック" pitchFamily="-97"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10596</TotalTime>
  <Words>1547</Words>
  <Application>Microsoft Office PowerPoint</Application>
  <PresentationFormat>On-screen Show (4:3)</PresentationFormat>
  <Paragraphs>170</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Blank Presentation</vt:lpstr>
      <vt:lpstr>PowerPoint Presentation</vt:lpstr>
      <vt:lpstr>Two financial crises contributed heavily to a drop in funded levels and an increase in costs.</vt:lpstr>
      <vt:lpstr>But on average, pension costs are still only six percent of budgets.</vt:lpstr>
      <vt:lpstr>Recent reforms should eventually reduce pressure on budgets to pre-crisis levels.</vt:lpstr>
      <vt:lpstr>But talk of POBs still lingers.... and feelings are mixed.</vt:lpstr>
      <vt:lpstr>So….    What do we know about POBs?</vt:lpstr>
      <vt:lpstr>First issued in 1985, POB issuances picked up in the mid-90s.</vt:lpstr>
      <vt:lpstr>Over the last two decades, POBs have been issued in many states…</vt:lpstr>
      <vt:lpstr>…and by many types of government entities.</vt:lpstr>
      <vt:lpstr>PowerPoint Presentation</vt:lpstr>
      <vt:lpstr>But in some states, POBs do make up a significant portion of pension assets</vt:lpstr>
      <vt:lpstr>What are the reasons some governments find POBs attractive?</vt:lpstr>
      <vt:lpstr>And the risks?</vt:lpstr>
      <vt:lpstr>So, what factors are related to the issuance of a POB?</vt:lpstr>
      <vt:lpstr>And how have POBs fared?</vt:lpstr>
      <vt:lpstr>In Summary…</vt:lpstr>
      <vt:lpstr>PowerPoint Presentation</vt:lpstr>
    </vt:vector>
  </TitlesOfParts>
  <Company>Kara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Challenge of 401(k) Plans</dc:title>
  <dc:creator>Kara</dc:creator>
  <cp:lastModifiedBy>Wilson, Dan</cp:lastModifiedBy>
  <cp:revision>968</cp:revision>
  <cp:lastPrinted>2014-06-05T17:18:12Z</cp:lastPrinted>
  <dcterms:created xsi:type="dcterms:W3CDTF">2011-08-02T20:08:12Z</dcterms:created>
  <dcterms:modified xsi:type="dcterms:W3CDTF">2015-04-16T13:55:40Z</dcterms:modified>
</cp:coreProperties>
</file>